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147308963" r:id="rId3"/>
    <p:sldId id="310" r:id="rId4"/>
    <p:sldId id="383" r:id="rId5"/>
    <p:sldId id="2147308977" r:id="rId6"/>
    <p:sldId id="2147308983" r:id="rId7"/>
    <p:sldId id="2147308995" r:id="rId8"/>
    <p:sldId id="258" r:id="rId9"/>
    <p:sldId id="259" r:id="rId10"/>
    <p:sldId id="260" r:id="rId11"/>
    <p:sldId id="261" r:id="rId12"/>
    <p:sldId id="262" r:id="rId13"/>
    <p:sldId id="263" r:id="rId14"/>
    <p:sldId id="2147308994" r:id="rId15"/>
    <p:sldId id="2147308993" r:id="rId16"/>
    <p:sldId id="266" r:id="rId17"/>
    <p:sldId id="2147308992" r:id="rId18"/>
    <p:sldId id="2147308978" r:id="rId19"/>
    <p:sldId id="268" r:id="rId20"/>
    <p:sldId id="294" r:id="rId21"/>
    <p:sldId id="2147308999" r:id="rId22"/>
    <p:sldId id="2147309001" r:id="rId23"/>
    <p:sldId id="2147309006" r:id="rId24"/>
    <p:sldId id="2147309002" r:id="rId25"/>
    <p:sldId id="2147309007" r:id="rId26"/>
    <p:sldId id="2147308967" r:id="rId27"/>
    <p:sldId id="293" r:id="rId28"/>
    <p:sldId id="298" r:id="rId29"/>
    <p:sldId id="2147309000" r:id="rId30"/>
    <p:sldId id="299" r:id="rId31"/>
    <p:sldId id="295" r:id="rId32"/>
    <p:sldId id="296" r:id="rId33"/>
    <p:sldId id="300" r:id="rId34"/>
    <p:sldId id="2147308979" r:id="rId35"/>
    <p:sldId id="2147308997" r:id="rId36"/>
    <p:sldId id="2147308984" r:id="rId37"/>
    <p:sldId id="2147309004" r:id="rId38"/>
    <p:sldId id="2147309003" r:id="rId39"/>
    <p:sldId id="2147308981" r:id="rId40"/>
    <p:sldId id="287" r:id="rId41"/>
    <p:sldId id="425" r:id="rId42"/>
    <p:sldId id="2147308998" r:id="rId43"/>
    <p:sldId id="2147308996" r:id="rId44"/>
    <p:sldId id="423" r:id="rId45"/>
    <p:sldId id="1075" r:id="rId46"/>
    <p:sldId id="1085" r:id="rId47"/>
    <p:sldId id="1072" r:id="rId48"/>
    <p:sldId id="2147309005" r:id="rId4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BA83D-7125-4D7A-87FD-FA3F4B7FD97A}" v="214" dt="2026-04-28T10:41:35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9346" autoAdjust="0"/>
  </p:normalViewPr>
  <p:slideViewPr>
    <p:cSldViewPr snapToGrid="0">
      <p:cViewPr varScale="1">
        <p:scale>
          <a:sx n="99" d="100"/>
          <a:sy n="99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a Toftager Bovien" userId="b7d3a2cd-ec64-4033-b189-478d6fac79c0" providerId="ADAL" clId="{80E6D1F2-BDC9-45B0-BCD0-48C009E175BF}"/>
    <pc:docChg chg="undo custSel addSld delSld modSld sldOrd">
      <pc:chgData name="Michala Toftager Bovien" userId="b7d3a2cd-ec64-4033-b189-478d6fac79c0" providerId="ADAL" clId="{80E6D1F2-BDC9-45B0-BCD0-48C009E175BF}" dt="2026-04-28T10:41:35.710" v="1572"/>
      <pc:docMkLst>
        <pc:docMk/>
      </pc:docMkLst>
      <pc:sldChg chg="modSp add del mod">
        <pc:chgData name="Michala Toftager Bovien" userId="b7d3a2cd-ec64-4033-b189-478d6fac79c0" providerId="ADAL" clId="{80E6D1F2-BDC9-45B0-BCD0-48C009E175BF}" dt="2026-04-28T09:06:37.826" v="109" actId="207"/>
        <pc:sldMkLst>
          <pc:docMk/>
          <pc:sldMk cId="2498208801" sldId="266"/>
        </pc:sldMkLst>
        <pc:spChg chg="mod">
          <ac:chgData name="Michala Toftager Bovien" userId="b7d3a2cd-ec64-4033-b189-478d6fac79c0" providerId="ADAL" clId="{80E6D1F2-BDC9-45B0-BCD0-48C009E175BF}" dt="2026-04-28T09:06:37.826" v="109" actId="207"/>
          <ac:spMkLst>
            <pc:docMk/>
            <pc:sldMk cId="2498208801" sldId="266"/>
            <ac:spMk id="3" creationId="{D74D36F1-2CF1-886D-581F-61FFE6952AA6}"/>
          </ac:spMkLst>
        </pc:spChg>
      </pc:sldChg>
      <pc:sldChg chg="modSp add mod">
        <pc:chgData name="Michala Toftager Bovien" userId="b7d3a2cd-ec64-4033-b189-478d6fac79c0" providerId="ADAL" clId="{80E6D1F2-BDC9-45B0-BCD0-48C009E175BF}" dt="2026-04-28T10:03:02.825" v="956" actId="20577"/>
        <pc:sldMkLst>
          <pc:docMk/>
          <pc:sldMk cId="3457958373" sldId="268"/>
        </pc:sldMkLst>
        <pc:spChg chg="mod">
          <ac:chgData name="Michala Toftager Bovien" userId="b7d3a2cd-ec64-4033-b189-478d6fac79c0" providerId="ADAL" clId="{80E6D1F2-BDC9-45B0-BCD0-48C009E175BF}" dt="2026-04-28T10:03:02.825" v="956" actId="20577"/>
          <ac:spMkLst>
            <pc:docMk/>
            <pc:sldMk cId="3457958373" sldId="268"/>
            <ac:spMk id="7" creationId="{BC1F99DF-6843-721B-397D-EB154C36E9C6}"/>
          </ac:spMkLst>
        </pc:spChg>
      </pc:sldChg>
      <pc:sldChg chg="add del">
        <pc:chgData name="Michala Toftager Bovien" userId="b7d3a2cd-ec64-4033-b189-478d6fac79c0" providerId="ADAL" clId="{80E6D1F2-BDC9-45B0-BCD0-48C009E175BF}" dt="2026-04-28T09:26:38.819" v="942" actId="47"/>
        <pc:sldMkLst>
          <pc:docMk/>
          <pc:sldMk cId="3989750727" sldId="269"/>
        </pc:sldMkLst>
      </pc:sldChg>
      <pc:sldChg chg="addSp delSp modSp mod">
        <pc:chgData name="Michala Toftager Bovien" userId="b7d3a2cd-ec64-4033-b189-478d6fac79c0" providerId="ADAL" clId="{80E6D1F2-BDC9-45B0-BCD0-48C009E175BF}" dt="2026-04-28T10:23:00.175" v="1515" actId="1037"/>
        <pc:sldMkLst>
          <pc:docMk/>
          <pc:sldMk cId="1861522886" sldId="287"/>
        </pc:sldMkLst>
        <pc:spChg chg="add mod">
          <ac:chgData name="Michala Toftager Bovien" userId="b7d3a2cd-ec64-4033-b189-478d6fac79c0" providerId="ADAL" clId="{80E6D1F2-BDC9-45B0-BCD0-48C009E175BF}" dt="2026-04-28T10:18:46.589" v="1298" actId="1036"/>
          <ac:spMkLst>
            <pc:docMk/>
            <pc:sldMk cId="1861522886" sldId="287"/>
            <ac:spMk id="4" creationId="{E012F311-0EC9-742A-EF35-0E0DDF20825D}"/>
          </ac:spMkLst>
        </pc:spChg>
        <pc:graphicFrameChg chg="mod modGraphic">
          <ac:chgData name="Michala Toftager Bovien" userId="b7d3a2cd-ec64-4033-b189-478d6fac79c0" providerId="ADAL" clId="{80E6D1F2-BDC9-45B0-BCD0-48C009E175BF}" dt="2026-04-28T10:22:25.763" v="1423" actId="1037"/>
          <ac:graphicFrameMkLst>
            <pc:docMk/>
            <pc:sldMk cId="1861522886" sldId="287"/>
            <ac:graphicFrameMk id="3" creationId="{9EFEFD3F-E5C5-AD81-0308-8146B009A556}"/>
          </ac:graphicFrameMkLst>
        </pc:graphicFrameChg>
        <pc:picChg chg="del">
          <ac:chgData name="Michala Toftager Bovien" userId="b7d3a2cd-ec64-4033-b189-478d6fac79c0" providerId="ADAL" clId="{80E6D1F2-BDC9-45B0-BCD0-48C009E175BF}" dt="2026-04-28T10:08:22.073" v="1010" actId="478"/>
          <ac:picMkLst>
            <pc:docMk/>
            <pc:sldMk cId="1861522886" sldId="287"/>
            <ac:picMk id="1026" creationId="{FB5C3217-B055-E33D-DE3F-75706E7D0942}"/>
          </ac:picMkLst>
        </pc:picChg>
        <pc:picChg chg="del">
          <ac:chgData name="Michala Toftager Bovien" userId="b7d3a2cd-ec64-4033-b189-478d6fac79c0" providerId="ADAL" clId="{80E6D1F2-BDC9-45B0-BCD0-48C009E175BF}" dt="2026-04-28T10:09:36.030" v="1058" actId="478"/>
          <ac:picMkLst>
            <pc:docMk/>
            <pc:sldMk cId="1861522886" sldId="287"/>
            <ac:picMk id="1028" creationId="{3B857290-C30D-6B88-2356-A6D20EFAA587}"/>
          </ac:picMkLst>
        </pc:picChg>
        <pc:picChg chg="del">
          <ac:chgData name="Michala Toftager Bovien" userId="b7d3a2cd-ec64-4033-b189-478d6fac79c0" providerId="ADAL" clId="{80E6D1F2-BDC9-45B0-BCD0-48C009E175BF}" dt="2026-04-28T10:11:13.164" v="1114" actId="478"/>
          <ac:picMkLst>
            <pc:docMk/>
            <pc:sldMk cId="1861522886" sldId="287"/>
            <ac:picMk id="1030" creationId="{29417A41-8D96-9BC8-0912-B9B3A1A3BB53}"/>
          </ac:picMkLst>
        </pc:picChg>
        <pc:picChg chg="add mod">
          <ac:chgData name="Michala Toftager Bovien" userId="b7d3a2cd-ec64-4033-b189-478d6fac79c0" providerId="ADAL" clId="{80E6D1F2-BDC9-45B0-BCD0-48C009E175BF}" dt="2026-04-28T10:18:28.473" v="1261" actId="1076"/>
          <ac:picMkLst>
            <pc:docMk/>
            <pc:sldMk cId="1861522886" sldId="287"/>
            <ac:picMk id="2050" creationId="{DCBE3E35-1D99-B722-F929-20A04221045A}"/>
          </ac:picMkLst>
        </pc:picChg>
        <pc:picChg chg="add mod">
          <ac:chgData name="Michala Toftager Bovien" userId="b7d3a2cd-ec64-4033-b189-478d6fac79c0" providerId="ADAL" clId="{80E6D1F2-BDC9-45B0-BCD0-48C009E175BF}" dt="2026-04-28T10:22:48.602" v="1479" actId="1037"/>
          <ac:picMkLst>
            <pc:docMk/>
            <pc:sldMk cId="1861522886" sldId="287"/>
            <ac:picMk id="2052" creationId="{7BD71878-E5F9-8F93-BA93-7ED3102216C7}"/>
          </ac:picMkLst>
        </pc:picChg>
        <pc:picChg chg="add mod">
          <ac:chgData name="Michala Toftager Bovien" userId="b7d3a2cd-ec64-4033-b189-478d6fac79c0" providerId="ADAL" clId="{80E6D1F2-BDC9-45B0-BCD0-48C009E175BF}" dt="2026-04-28T10:12:30.085" v="1206" actId="1076"/>
          <ac:picMkLst>
            <pc:docMk/>
            <pc:sldMk cId="1861522886" sldId="287"/>
            <ac:picMk id="2054" creationId="{6CD216F0-CBB5-C3AC-DAE1-B4EF3CB880A7}"/>
          </ac:picMkLst>
        </pc:picChg>
        <pc:picChg chg="add mod">
          <ac:chgData name="Michala Toftager Bovien" userId="b7d3a2cd-ec64-4033-b189-478d6fac79c0" providerId="ADAL" clId="{80E6D1F2-BDC9-45B0-BCD0-48C009E175BF}" dt="2026-04-28T10:22:52.997" v="1497" actId="1037"/>
          <ac:picMkLst>
            <pc:docMk/>
            <pc:sldMk cId="1861522886" sldId="287"/>
            <ac:picMk id="2056" creationId="{47D0478F-C12D-8C1F-21EC-9DC168CD7ECF}"/>
          </ac:picMkLst>
        </pc:picChg>
        <pc:picChg chg="add mod">
          <ac:chgData name="Michala Toftager Bovien" userId="b7d3a2cd-ec64-4033-b189-478d6fac79c0" providerId="ADAL" clId="{80E6D1F2-BDC9-45B0-BCD0-48C009E175BF}" dt="2026-04-28T10:23:00.175" v="1515" actId="1037"/>
          <ac:picMkLst>
            <pc:docMk/>
            <pc:sldMk cId="1861522886" sldId="287"/>
            <ac:picMk id="2058" creationId="{64149AAF-C088-E80C-E68B-04B930746CA0}"/>
          </ac:picMkLst>
        </pc:picChg>
      </pc:sldChg>
      <pc:sldChg chg="add del">
        <pc:chgData name="Michala Toftager Bovien" userId="b7d3a2cd-ec64-4033-b189-478d6fac79c0" providerId="ADAL" clId="{80E6D1F2-BDC9-45B0-BCD0-48C009E175BF}" dt="2026-04-28T09:26:59.974" v="945" actId="47"/>
        <pc:sldMkLst>
          <pc:docMk/>
          <pc:sldMk cId="345781917" sldId="291"/>
        </pc:sldMkLst>
      </pc:sldChg>
      <pc:sldChg chg="add del">
        <pc:chgData name="Michala Toftager Bovien" userId="b7d3a2cd-ec64-4033-b189-478d6fac79c0" providerId="ADAL" clId="{80E6D1F2-BDC9-45B0-BCD0-48C009E175BF}" dt="2026-04-28T09:27:04.163" v="946" actId="47"/>
        <pc:sldMkLst>
          <pc:docMk/>
          <pc:sldMk cId="2633074823" sldId="292"/>
        </pc:sldMkLst>
      </pc:sldChg>
      <pc:sldChg chg="addSp modSp add">
        <pc:chgData name="Michala Toftager Bovien" userId="b7d3a2cd-ec64-4033-b189-478d6fac79c0" providerId="ADAL" clId="{80E6D1F2-BDC9-45B0-BCD0-48C009E175BF}" dt="2026-04-28T09:28:44.232" v="948"/>
        <pc:sldMkLst>
          <pc:docMk/>
          <pc:sldMk cId="605196990" sldId="293"/>
        </pc:sldMkLst>
        <pc:spChg chg="add mod">
          <ac:chgData name="Michala Toftager Bovien" userId="b7d3a2cd-ec64-4033-b189-478d6fac79c0" providerId="ADAL" clId="{80E6D1F2-BDC9-45B0-BCD0-48C009E175BF}" dt="2026-04-28T09:28:44.232" v="948"/>
          <ac:spMkLst>
            <pc:docMk/>
            <pc:sldMk cId="605196990" sldId="293"/>
            <ac:spMk id="5" creationId="{D72EADBF-699F-4C3B-02BB-DE5BB8520E65}"/>
          </ac:spMkLst>
        </pc:spChg>
      </pc:sldChg>
      <pc:sldChg chg="addSp modSp add">
        <pc:chgData name="Michala Toftager Bovien" userId="b7d3a2cd-ec64-4033-b189-478d6fac79c0" providerId="ADAL" clId="{80E6D1F2-BDC9-45B0-BCD0-48C009E175BF}" dt="2026-04-28T09:30:12.786" v="949"/>
        <pc:sldMkLst>
          <pc:docMk/>
          <pc:sldMk cId="2797250019" sldId="294"/>
        </pc:sldMkLst>
        <pc:spChg chg="add mod">
          <ac:chgData name="Michala Toftager Bovien" userId="b7d3a2cd-ec64-4033-b189-478d6fac79c0" providerId="ADAL" clId="{80E6D1F2-BDC9-45B0-BCD0-48C009E175BF}" dt="2026-04-28T09:30:12.786" v="949"/>
          <ac:spMkLst>
            <pc:docMk/>
            <pc:sldMk cId="2797250019" sldId="294"/>
            <ac:spMk id="4" creationId="{3B05C160-2184-CA4A-579D-1D83B9A71C67}"/>
          </ac:spMkLst>
        </pc:spChg>
      </pc:sldChg>
      <pc:sldChg chg="addSp modSp add">
        <pc:chgData name="Michala Toftager Bovien" userId="b7d3a2cd-ec64-4033-b189-478d6fac79c0" providerId="ADAL" clId="{80E6D1F2-BDC9-45B0-BCD0-48C009E175BF}" dt="2026-04-28T09:30:14.090" v="950"/>
        <pc:sldMkLst>
          <pc:docMk/>
          <pc:sldMk cId="647707822" sldId="295"/>
        </pc:sldMkLst>
        <pc:spChg chg="add mod">
          <ac:chgData name="Michala Toftager Bovien" userId="b7d3a2cd-ec64-4033-b189-478d6fac79c0" providerId="ADAL" clId="{80E6D1F2-BDC9-45B0-BCD0-48C009E175BF}" dt="2026-04-28T09:30:14.090" v="950"/>
          <ac:spMkLst>
            <pc:docMk/>
            <pc:sldMk cId="647707822" sldId="295"/>
            <ac:spMk id="3" creationId="{5DCFDEA0-D0F1-9542-A0C9-D200CB816A41}"/>
          </ac:spMkLst>
        </pc:spChg>
        <pc:picChg chg="add mod">
          <ac:chgData name="Michala Toftager Bovien" userId="b7d3a2cd-ec64-4033-b189-478d6fac79c0" providerId="ADAL" clId="{80E6D1F2-BDC9-45B0-BCD0-48C009E175BF}" dt="2026-04-28T09:28:32.418" v="947"/>
          <ac:picMkLst>
            <pc:docMk/>
            <pc:sldMk cId="647707822" sldId="295"/>
            <ac:picMk id="2" creationId="{D24E2B4B-9C9B-7214-7790-EB027924BBD9}"/>
          </ac:picMkLst>
        </pc:picChg>
      </pc:sldChg>
      <pc:sldChg chg="addSp modSp add">
        <pc:chgData name="Michala Toftager Bovien" userId="b7d3a2cd-ec64-4033-b189-478d6fac79c0" providerId="ADAL" clId="{80E6D1F2-BDC9-45B0-BCD0-48C009E175BF}" dt="2026-04-28T09:30:15.410" v="951"/>
        <pc:sldMkLst>
          <pc:docMk/>
          <pc:sldMk cId="3922043721" sldId="296"/>
        </pc:sldMkLst>
        <pc:spChg chg="add mod">
          <ac:chgData name="Michala Toftager Bovien" userId="b7d3a2cd-ec64-4033-b189-478d6fac79c0" providerId="ADAL" clId="{80E6D1F2-BDC9-45B0-BCD0-48C009E175BF}" dt="2026-04-28T09:30:15.410" v="951"/>
          <ac:spMkLst>
            <pc:docMk/>
            <pc:sldMk cId="3922043721" sldId="296"/>
            <ac:spMk id="4" creationId="{B488B369-C02D-5F9A-7F37-17BC93C40F0D}"/>
          </ac:spMkLst>
        </pc:spChg>
      </pc:sldChg>
      <pc:sldChg chg="addSp modSp add">
        <pc:chgData name="Michala Toftager Bovien" userId="b7d3a2cd-ec64-4033-b189-478d6fac79c0" providerId="ADAL" clId="{80E6D1F2-BDC9-45B0-BCD0-48C009E175BF}" dt="2026-04-28T09:30:17.334" v="952"/>
        <pc:sldMkLst>
          <pc:docMk/>
          <pc:sldMk cId="23539254" sldId="297"/>
        </pc:sldMkLst>
        <pc:spChg chg="add mod">
          <ac:chgData name="Michala Toftager Bovien" userId="b7d3a2cd-ec64-4033-b189-478d6fac79c0" providerId="ADAL" clId="{80E6D1F2-BDC9-45B0-BCD0-48C009E175BF}" dt="2026-04-28T09:30:17.334" v="952"/>
          <ac:spMkLst>
            <pc:docMk/>
            <pc:sldMk cId="23539254" sldId="297"/>
            <ac:spMk id="3" creationId="{8825E500-FB19-EF91-500E-65C1336540C2}"/>
          </ac:spMkLst>
        </pc:spChg>
      </pc:sldChg>
      <pc:sldChg chg="addSp modSp add">
        <pc:chgData name="Michala Toftager Bovien" userId="b7d3a2cd-ec64-4033-b189-478d6fac79c0" providerId="ADAL" clId="{80E6D1F2-BDC9-45B0-BCD0-48C009E175BF}" dt="2026-04-28T09:30:17.905" v="953"/>
        <pc:sldMkLst>
          <pc:docMk/>
          <pc:sldMk cId="2607394127" sldId="298"/>
        </pc:sldMkLst>
        <pc:spChg chg="add mod">
          <ac:chgData name="Michala Toftager Bovien" userId="b7d3a2cd-ec64-4033-b189-478d6fac79c0" providerId="ADAL" clId="{80E6D1F2-BDC9-45B0-BCD0-48C009E175BF}" dt="2026-04-28T09:30:17.905" v="953"/>
          <ac:spMkLst>
            <pc:docMk/>
            <pc:sldMk cId="2607394127" sldId="298"/>
            <ac:spMk id="4" creationId="{ACD615AB-F988-0192-F758-C4A6C5A83404}"/>
          </ac:spMkLst>
        </pc:spChg>
      </pc:sldChg>
      <pc:sldChg chg="addSp modSp add mod">
        <pc:chgData name="Michala Toftager Bovien" userId="b7d3a2cd-ec64-4033-b189-478d6fac79c0" providerId="ADAL" clId="{80E6D1F2-BDC9-45B0-BCD0-48C009E175BF}" dt="2026-04-28T10:37:27.362" v="1568" actId="20577"/>
        <pc:sldMkLst>
          <pc:docMk/>
          <pc:sldMk cId="853493601" sldId="299"/>
        </pc:sldMkLst>
        <pc:spChg chg="mod">
          <ac:chgData name="Michala Toftager Bovien" userId="b7d3a2cd-ec64-4033-b189-478d6fac79c0" providerId="ADAL" clId="{80E6D1F2-BDC9-45B0-BCD0-48C009E175BF}" dt="2026-04-28T10:37:27.362" v="1568" actId="20577"/>
          <ac:spMkLst>
            <pc:docMk/>
            <pc:sldMk cId="853493601" sldId="299"/>
            <ac:spMk id="2" creationId="{FC203E2D-C576-71A5-5097-346A33BDE8F0}"/>
          </ac:spMkLst>
        </pc:spChg>
        <pc:spChg chg="add mod">
          <ac:chgData name="Michala Toftager Bovien" userId="b7d3a2cd-ec64-4033-b189-478d6fac79c0" providerId="ADAL" clId="{80E6D1F2-BDC9-45B0-BCD0-48C009E175BF}" dt="2026-04-28T09:30:21" v="955"/>
          <ac:spMkLst>
            <pc:docMk/>
            <pc:sldMk cId="853493601" sldId="299"/>
            <ac:spMk id="4" creationId="{797B6D6E-0D95-FE05-7655-A10FC1AEB485}"/>
          </ac:spMkLst>
        </pc:spChg>
      </pc:sldChg>
      <pc:sldChg chg="addSp modSp add ord">
        <pc:chgData name="Michala Toftager Bovien" userId="b7d3a2cd-ec64-4033-b189-478d6fac79c0" providerId="ADAL" clId="{80E6D1F2-BDC9-45B0-BCD0-48C009E175BF}" dt="2026-04-28T09:30:20.242" v="954"/>
        <pc:sldMkLst>
          <pc:docMk/>
          <pc:sldMk cId="14345488" sldId="300"/>
        </pc:sldMkLst>
        <pc:spChg chg="add mod">
          <ac:chgData name="Michala Toftager Bovien" userId="b7d3a2cd-ec64-4033-b189-478d6fac79c0" providerId="ADAL" clId="{80E6D1F2-BDC9-45B0-BCD0-48C009E175BF}" dt="2026-04-28T09:30:20.242" v="954"/>
          <ac:spMkLst>
            <pc:docMk/>
            <pc:sldMk cId="14345488" sldId="300"/>
            <ac:spMk id="4" creationId="{A8F4147E-EFD5-89AB-82C3-9B9EF3C0A20B}"/>
          </ac:spMkLst>
        </pc:spChg>
      </pc:sldChg>
      <pc:sldChg chg="ord">
        <pc:chgData name="Michala Toftager Bovien" userId="b7d3a2cd-ec64-4033-b189-478d6fac79c0" providerId="ADAL" clId="{80E6D1F2-BDC9-45B0-BCD0-48C009E175BF}" dt="2026-04-28T10:39:16.834" v="1570"/>
        <pc:sldMkLst>
          <pc:docMk/>
          <pc:sldMk cId="2641534297" sldId="425"/>
        </pc:sldMkLst>
      </pc:sldChg>
      <pc:sldChg chg="del">
        <pc:chgData name="Michala Toftager Bovien" userId="b7d3a2cd-ec64-4033-b189-478d6fac79c0" providerId="ADAL" clId="{80E6D1F2-BDC9-45B0-BCD0-48C009E175BF}" dt="2026-04-28T10:03:12.419" v="957" actId="47"/>
        <pc:sldMkLst>
          <pc:docMk/>
          <pc:sldMk cId="319818463" sldId="2147308980"/>
        </pc:sldMkLst>
      </pc:sldChg>
      <pc:sldChg chg="addSp modSp mod">
        <pc:chgData name="Michala Toftager Bovien" userId="b7d3a2cd-ec64-4033-b189-478d6fac79c0" providerId="ADAL" clId="{80E6D1F2-BDC9-45B0-BCD0-48C009E175BF}" dt="2026-04-28T10:35:32.977" v="1544"/>
        <pc:sldMkLst>
          <pc:docMk/>
          <pc:sldMk cId="3819422786" sldId="2147308982"/>
        </pc:sldMkLst>
        <pc:spChg chg="mod">
          <ac:chgData name="Michala Toftager Bovien" userId="b7d3a2cd-ec64-4033-b189-478d6fac79c0" providerId="ADAL" clId="{80E6D1F2-BDC9-45B0-BCD0-48C009E175BF}" dt="2026-04-28T10:03:44.114" v="971" actId="113"/>
          <ac:spMkLst>
            <pc:docMk/>
            <pc:sldMk cId="3819422786" sldId="2147308982"/>
            <ac:spMk id="2" creationId="{ECADCB2F-F865-8C1D-38F0-74D90662B65C}"/>
          </ac:spMkLst>
        </pc:spChg>
        <pc:spChg chg="add mod">
          <ac:chgData name="Michala Toftager Bovien" userId="b7d3a2cd-ec64-4033-b189-478d6fac79c0" providerId="ADAL" clId="{80E6D1F2-BDC9-45B0-BCD0-48C009E175BF}" dt="2026-04-28T10:35:32.977" v="1544"/>
          <ac:spMkLst>
            <pc:docMk/>
            <pc:sldMk cId="3819422786" sldId="2147308982"/>
            <ac:spMk id="5" creationId="{028C691B-4CDC-C371-AD1F-7D33ED64E3D5}"/>
          </ac:spMkLst>
        </pc:spChg>
        <pc:picChg chg="add mod">
          <ac:chgData name="Michala Toftager Bovien" userId="b7d3a2cd-ec64-4033-b189-478d6fac79c0" providerId="ADAL" clId="{80E6D1F2-BDC9-45B0-BCD0-48C009E175BF}" dt="2026-04-28T10:35:32.977" v="1544"/>
          <ac:picMkLst>
            <pc:docMk/>
            <pc:sldMk cId="3819422786" sldId="2147308982"/>
            <ac:picMk id="4" creationId="{23B4CD69-1BF3-866A-746D-553B4BCA7998}"/>
          </ac:picMkLst>
        </pc:picChg>
      </pc:sldChg>
      <pc:sldChg chg="modSp mod">
        <pc:chgData name="Michala Toftager Bovien" userId="b7d3a2cd-ec64-4033-b189-478d6fac79c0" providerId="ADAL" clId="{80E6D1F2-BDC9-45B0-BCD0-48C009E175BF}" dt="2026-04-28T09:23:19.489" v="925" actId="20577"/>
        <pc:sldMkLst>
          <pc:docMk/>
          <pc:sldMk cId="2494571605" sldId="2147308984"/>
        </pc:sldMkLst>
        <pc:spChg chg="mod">
          <ac:chgData name="Michala Toftager Bovien" userId="b7d3a2cd-ec64-4033-b189-478d6fac79c0" providerId="ADAL" clId="{80E6D1F2-BDC9-45B0-BCD0-48C009E175BF}" dt="2026-04-28T09:23:19.489" v="925" actId="20577"/>
          <ac:spMkLst>
            <pc:docMk/>
            <pc:sldMk cId="2494571605" sldId="2147308984"/>
            <ac:spMk id="14" creationId="{238FCC4E-FF45-0CC9-CA6A-5E94B7FC34AC}"/>
          </ac:spMkLst>
        </pc:spChg>
      </pc:sldChg>
      <pc:sldChg chg="del">
        <pc:chgData name="Michala Toftager Bovien" userId="b7d3a2cd-ec64-4033-b189-478d6fac79c0" providerId="ADAL" clId="{80E6D1F2-BDC9-45B0-BCD0-48C009E175BF}" dt="2026-04-28T10:36:52.442" v="1545" actId="47"/>
        <pc:sldMkLst>
          <pc:docMk/>
          <pc:sldMk cId="2091663864" sldId="2147308985"/>
        </pc:sldMkLst>
      </pc:sldChg>
      <pc:sldChg chg="modSp mod ord modNotesTx">
        <pc:chgData name="Michala Toftager Bovien" userId="b7d3a2cd-ec64-4033-b189-478d6fac79c0" providerId="ADAL" clId="{80E6D1F2-BDC9-45B0-BCD0-48C009E175BF}" dt="2026-04-28T09:12:10.149" v="640" actId="20577"/>
        <pc:sldMkLst>
          <pc:docMk/>
          <pc:sldMk cId="1281175587" sldId="2147308992"/>
        </pc:sldMkLst>
        <pc:spChg chg="mod">
          <ac:chgData name="Michala Toftager Bovien" userId="b7d3a2cd-ec64-4033-b189-478d6fac79c0" providerId="ADAL" clId="{80E6D1F2-BDC9-45B0-BCD0-48C009E175BF}" dt="2026-04-28T09:12:10.149" v="640" actId="20577"/>
          <ac:spMkLst>
            <pc:docMk/>
            <pc:sldMk cId="1281175587" sldId="2147308992"/>
            <ac:spMk id="12" creationId="{E4C9633C-EDFB-203E-9B43-59AE2118E2A3}"/>
          </ac:spMkLst>
        </pc:spChg>
        <pc:spChg chg="mod">
          <ac:chgData name="Michala Toftager Bovien" userId="b7d3a2cd-ec64-4033-b189-478d6fac79c0" providerId="ADAL" clId="{80E6D1F2-BDC9-45B0-BCD0-48C009E175BF}" dt="2026-04-28T09:11:25.933" v="517" actId="20577"/>
          <ac:spMkLst>
            <pc:docMk/>
            <pc:sldMk cId="1281175587" sldId="2147308992"/>
            <ac:spMk id="14" creationId="{BB46CDCB-CD3A-83A5-16D3-FF59347B7983}"/>
          </ac:spMkLst>
        </pc:spChg>
      </pc:sldChg>
      <pc:sldChg chg="modSp mod ord modNotesTx">
        <pc:chgData name="Michala Toftager Bovien" userId="b7d3a2cd-ec64-4033-b189-478d6fac79c0" providerId="ADAL" clId="{80E6D1F2-BDC9-45B0-BCD0-48C009E175BF}" dt="2026-04-28T09:21:40.504" v="924" actId="6549"/>
        <pc:sldMkLst>
          <pc:docMk/>
          <pc:sldMk cId="301984212" sldId="2147308993"/>
        </pc:sldMkLst>
        <pc:spChg chg="mod">
          <ac:chgData name="Michala Toftager Bovien" userId="b7d3a2cd-ec64-4033-b189-478d6fac79c0" providerId="ADAL" clId="{80E6D1F2-BDC9-45B0-BCD0-48C009E175BF}" dt="2026-04-28T09:14:37.991" v="703" actId="27636"/>
          <ac:spMkLst>
            <pc:docMk/>
            <pc:sldMk cId="301984212" sldId="2147308993"/>
            <ac:spMk id="12" creationId="{CEABE209-ED99-27C8-940E-7BE6167A7DB7}"/>
          </ac:spMkLst>
        </pc:spChg>
        <pc:spChg chg="mod">
          <ac:chgData name="Michala Toftager Bovien" userId="b7d3a2cd-ec64-4033-b189-478d6fac79c0" providerId="ADAL" clId="{80E6D1F2-BDC9-45B0-BCD0-48C009E175BF}" dt="2026-04-28T09:21:40.504" v="924" actId="6549"/>
          <ac:spMkLst>
            <pc:docMk/>
            <pc:sldMk cId="301984212" sldId="2147308993"/>
            <ac:spMk id="14" creationId="{B86BC4B6-6831-7DDF-9AF2-787897FD1A6D}"/>
          </ac:spMkLst>
        </pc:spChg>
      </pc:sldChg>
      <pc:sldChg chg="addSp delSp modSp mod">
        <pc:chgData name="Michala Toftager Bovien" userId="b7d3a2cd-ec64-4033-b189-478d6fac79c0" providerId="ADAL" clId="{80E6D1F2-BDC9-45B0-BCD0-48C009E175BF}" dt="2026-04-28T09:17:20.362" v="820" actId="1076"/>
        <pc:sldMkLst>
          <pc:docMk/>
          <pc:sldMk cId="164109673" sldId="2147308994"/>
        </pc:sldMkLst>
        <pc:spChg chg="mod">
          <ac:chgData name="Michala Toftager Bovien" userId="b7d3a2cd-ec64-4033-b189-478d6fac79c0" providerId="ADAL" clId="{80E6D1F2-BDC9-45B0-BCD0-48C009E175BF}" dt="2026-04-28T09:00:37.188" v="45" actId="1038"/>
          <ac:spMkLst>
            <pc:docMk/>
            <pc:sldMk cId="164109673" sldId="2147308994"/>
            <ac:spMk id="6" creationId="{C8740C96-6C30-DA01-0605-D214C7CD755B}"/>
          </ac:spMkLst>
        </pc:spChg>
        <pc:spChg chg="mod">
          <ac:chgData name="Michala Toftager Bovien" userId="b7d3a2cd-ec64-4033-b189-478d6fac79c0" providerId="ADAL" clId="{80E6D1F2-BDC9-45B0-BCD0-48C009E175BF}" dt="2026-04-28T08:59:42.192" v="31" actId="1037"/>
          <ac:spMkLst>
            <pc:docMk/>
            <pc:sldMk cId="164109673" sldId="2147308994"/>
            <ac:spMk id="11" creationId="{CD5787F7-055B-421E-3BDA-F929D17004AC}"/>
          </ac:spMkLst>
        </pc:spChg>
        <pc:spChg chg="mod">
          <ac:chgData name="Michala Toftager Bovien" userId="b7d3a2cd-ec64-4033-b189-478d6fac79c0" providerId="ADAL" clId="{80E6D1F2-BDC9-45B0-BCD0-48C009E175BF}" dt="2026-04-28T08:59:24.293" v="16" actId="1037"/>
          <ac:spMkLst>
            <pc:docMk/>
            <pc:sldMk cId="164109673" sldId="2147308994"/>
            <ac:spMk id="15" creationId="{ECBF3A1E-5A9F-75CF-7CD3-25B2CB14F25C}"/>
          </ac:spMkLst>
        </pc:spChg>
        <pc:spChg chg="mod">
          <ac:chgData name="Michala Toftager Bovien" userId="b7d3a2cd-ec64-4033-b189-478d6fac79c0" providerId="ADAL" clId="{80E6D1F2-BDC9-45B0-BCD0-48C009E175BF}" dt="2026-04-28T09:16:27.893" v="808" actId="255"/>
          <ac:spMkLst>
            <pc:docMk/>
            <pc:sldMk cId="164109673" sldId="2147308994"/>
            <ac:spMk id="33" creationId="{B89F4E03-00D5-8535-AD77-E36628976C53}"/>
          </ac:spMkLst>
        </pc:spChg>
        <pc:spChg chg="del">
          <ac:chgData name="Michala Toftager Bovien" userId="b7d3a2cd-ec64-4033-b189-478d6fac79c0" providerId="ADAL" clId="{80E6D1F2-BDC9-45B0-BCD0-48C009E175BF}" dt="2026-04-28T09:00:07.587" v="35" actId="478"/>
          <ac:spMkLst>
            <pc:docMk/>
            <pc:sldMk cId="164109673" sldId="2147308994"/>
            <ac:spMk id="34" creationId="{F6432053-8FA1-6EB1-F4CD-DB2EF6089E3C}"/>
          </ac:spMkLst>
        </pc:spChg>
        <pc:spChg chg="mod">
          <ac:chgData name="Michala Toftager Bovien" userId="b7d3a2cd-ec64-4033-b189-478d6fac79c0" providerId="ADAL" clId="{80E6D1F2-BDC9-45B0-BCD0-48C009E175BF}" dt="2026-04-28T09:16:52.123" v="811"/>
          <ac:spMkLst>
            <pc:docMk/>
            <pc:sldMk cId="164109673" sldId="2147308994"/>
            <ac:spMk id="35" creationId="{CD493924-9F6C-6AA2-78C6-58A53BE8995C}"/>
          </ac:spMkLst>
        </pc:spChg>
        <pc:spChg chg="del">
          <ac:chgData name="Michala Toftager Bovien" userId="b7d3a2cd-ec64-4033-b189-478d6fac79c0" providerId="ADAL" clId="{80E6D1F2-BDC9-45B0-BCD0-48C009E175BF}" dt="2026-04-28T09:01:28.353" v="55" actId="478"/>
          <ac:spMkLst>
            <pc:docMk/>
            <pc:sldMk cId="164109673" sldId="2147308994"/>
            <ac:spMk id="36" creationId="{BC8219A3-23E0-4974-7297-9A53AB1432B6}"/>
          </ac:spMkLst>
        </pc:spChg>
        <pc:spChg chg="del">
          <ac:chgData name="Michala Toftager Bovien" userId="b7d3a2cd-ec64-4033-b189-478d6fac79c0" providerId="ADAL" clId="{80E6D1F2-BDC9-45B0-BCD0-48C009E175BF}" dt="2026-04-28T09:01:21.257" v="53" actId="478"/>
          <ac:spMkLst>
            <pc:docMk/>
            <pc:sldMk cId="164109673" sldId="2147308994"/>
            <ac:spMk id="37" creationId="{A27B53B3-3224-1548-5102-E22BF7C64FC2}"/>
          </ac:spMkLst>
        </pc:spChg>
        <pc:spChg chg="del mod">
          <ac:chgData name="Michala Toftager Bovien" userId="b7d3a2cd-ec64-4033-b189-478d6fac79c0" providerId="ADAL" clId="{80E6D1F2-BDC9-45B0-BCD0-48C009E175BF}" dt="2026-04-28T09:01:18.857" v="52" actId="478"/>
          <ac:spMkLst>
            <pc:docMk/>
            <pc:sldMk cId="164109673" sldId="2147308994"/>
            <ac:spMk id="38" creationId="{085C6FF5-AE1E-A84D-0E01-2F23579BB7C3}"/>
          </ac:spMkLst>
        </pc:spChg>
        <pc:spChg chg="mod">
          <ac:chgData name="Michala Toftager Bovien" userId="b7d3a2cd-ec64-4033-b189-478d6fac79c0" providerId="ADAL" clId="{80E6D1F2-BDC9-45B0-BCD0-48C009E175BF}" dt="2026-04-28T09:17:20.362" v="820" actId="1076"/>
          <ac:spMkLst>
            <pc:docMk/>
            <pc:sldMk cId="164109673" sldId="2147308994"/>
            <ac:spMk id="39" creationId="{FC009350-B0F6-0A7D-5773-63361010ED7E}"/>
          </ac:spMkLst>
        </pc:spChg>
        <pc:spChg chg="mod">
          <ac:chgData name="Michala Toftager Bovien" userId="b7d3a2cd-ec64-4033-b189-478d6fac79c0" providerId="ADAL" clId="{80E6D1F2-BDC9-45B0-BCD0-48C009E175BF}" dt="2026-04-28T09:17:17.309" v="819" actId="1076"/>
          <ac:spMkLst>
            <pc:docMk/>
            <pc:sldMk cId="164109673" sldId="2147308994"/>
            <ac:spMk id="40" creationId="{354E900E-831E-5224-FC3E-43A02E105A8F}"/>
          </ac:spMkLst>
        </pc:spChg>
        <pc:spChg chg="add mod">
          <ac:chgData name="Michala Toftager Bovien" userId="b7d3a2cd-ec64-4033-b189-478d6fac79c0" providerId="ADAL" clId="{80E6D1F2-BDC9-45B0-BCD0-48C009E175BF}" dt="2026-04-28T09:04:04.337" v="99" actId="14100"/>
          <ac:spMkLst>
            <pc:docMk/>
            <pc:sldMk cId="164109673" sldId="2147308994"/>
            <ac:spMk id="41" creationId="{14C24B0D-19F0-65B0-61E7-E8EE92EA632F}"/>
          </ac:spMkLst>
        </pc:spChg>
        <pc:spChg chg="add mod">
          <ac:chgData name="Michala Toftager Bovien" userId="b7d3a2cd-ec64-4033-b189-478d6fac79c0" providerId="ADAL" clId="{80E6D1F2-BDC9-45B0-BCD0-48C009E175BF}" dt="2026-04-28T09:04:22.441" v="102" actId="14100"/>
          <ac:spMkLst>
            <pc:docMk/>
            <pc:sldMk cId="164109673" sldId="2147308994"/>
            <ac:spMk id="42" creationId="{0DDDA30D-78C5-C26A-E8F9-1FB6AB59ABE1}"/>
          </ac:spMkLst>
        </pc:spChg>
        <pc:spChg chg="add mod">
          <ac:chgData name="Michala Toftager Bovien" userId="b7d3a2cd-ec64-4033-b189-478d6fac79c0" providerId="ADAL" clId="{80E6D1F2-BDC9-45B0-BCD0-48C009E175BF}" dt="2026-04-28T09:03:21.984" v="91" actId="1036"/>
          <ac:spMkLst>
            <pc:docMk/>
            <pc:sldMk cId="164109673" sldId="2147308994"/>
            <ac:spMk id="43" creationId="{7FA936A2-E9FA-9F2E-FE06-BC2E08384DEC}"/>
          </ac:spMkLst>
        </pc:spChg>
        <pc:spChg chg="add mod">
          <ac:chgData name="Michala Toftager Bovien" userId="b7d3a2cd-ec64-4033-b189-478d6fac79c0" providerId="ADAL" clId="{80E6D1F2-BDC9-45B0-BCD0-48C009E175BF}" dt="2026-04-28T09:03:34.585" v="95" actId="1036"/>
          <ac:spMkLst>
            <pc:docMk/>
            <pc:sldMk cId="164109673" sldId="2147308994"/>
            <ac:spMk id="45" creationId="{7F47B3BB-E375-2710-4C39-C192D3132DBE}"/>
          </ac:spMkLst>
        </pc:spChg>
        <pc:cxnChg chg="mod">
          <ac:chgData name="Michala Toftager Bovien" userId="b7d3a2cd-ec64-4033-b189-478d6fac79c0" providerId="ADAL" clId="{80E6D1F2-BDC9-45B0-BCD0-48C009E175BF}" dt="2026-04-28T09:03:07.856" v="77" actId="14100"/>
          <ac:cxnSpMkLst>
            <pc:docMk/>
            <pc:sldMk cId="164109673" sldId="2147308994"/>
            <ac:cxnSpMk id="3" creationId="{F3BB3F32-3237-5CEA-7038-DF598FC44A31}"/>
          </ac:cxnSpMkLst>
        </pc:cxnChg>
      </pc:sldChg>
      <pc:sldChg chg="add del">
        <pc:chgData name="Michala Toftager Bovien" userId="b7d3a2cd-ec64-4033-b189-478d6fac79c0" providerId="ADAL" clId="{80E6D1F2-BDC9-45B0-BCD0-48C009E175BF}" dt="2026-04-28T09:26:02.506" v="927" actId="47"/>
        <pc:sldMkLst>
          <pc:docMk/>
          <pc:sldMk cId="1193575181" sldId="2147308996"/>
        </pc:sldMkLst>
      </pc:sldChg>
      <pc:sldChg chg="delSp modSp add mod">
        <pc:chgData name="Michala Toftager Bovien" userId="b7d3a2cd-ec64-4033-b189-478d6fac79c0" providerId="ADAL" clId="{80E6D1F2-BDC9-45B0-BCD0-48C009E175BF}" dt="2026-04-28T10:35:22.949" v="1543"/>
        <pc:sldMkLst>
          <pc:docMk/>
          <pc:sldMk cId="1385045382" sldId="2147308996"/>
        </pc:sldMkLst>
        <pc:spChg chg="del mod">
          <ac:chgData name="Michala Toftager Bovien" userId="b7d3a2cd-ec64-4033-b189-478d6fac79c0" providerId="ADAL" clId="{80E6D1F2-BDC9-45B0-BCD0-48C009E175BF}" dt="2026-04-28T10:35:22.949" v="1543"/>
          <ac:spMkLst>
            <pc:docMk/>
            <pc:sldMk cId="1385045382" sldId="2147308996"/>
            <ac:spMk id="3" creationId="{BE941A7C-C153-786F-F71F-8FA432D61649}"/>
          </ac:spMkLst>
        </pc:spChg>
        <pc:spChg chg="mod">
          <ac:chgData name="Michala Toftager Bovien" userId="b7d3a2cd-ec64-4033-b189-478d6fac79c0" providerId="ADAL" clId="{80E6D1F2-BDC9-45B0-BCD0-48C009E175BF}" dt="2026-04-28T10:35:11.065" v="1538" actId="20577"/>
          <ac:spMkLst>
            <pc:docMk/>
            <pc:sldMk cId="1385045382" sldId="2147308996"/>
            <ac:spMk id="9" creationId="{467B4F20-4B6A-29F2-05DA-E5E299868CE9}"/>
          </ac:spMkLst>
        </pc:spChg>
        <pc:picChg chg="del">
          <ac:chgData name="Michala Toftager Bovien" userId="b7d3a2cd-ec64-4033-b189-478d6fac79c0" providerId="ADAL" clId="{80E6D1F2-BDC9-45B0-BCD0-48C009E175BF}" dt="2026-04-28T10:35:14.088" v="1539" actId="478"/>
          <ac:picMkLst>
            <pc:docMk/>
            <pc:sldMk cId="1385045382" sldId="2147308996"/>
            <ac:picMk id="4" creationId="{63C4F1AA-9520-B569-6643-55CE8209FBEE}"/>
          </ac:picMkLst>
        </pc:picChg>
        <pc:picChg chg="del">
          <ac:chgData name="Michala Toftager Bovien" userId="b7d3a2cd-ec64-4033-b189-478d6fac79c0" providerId="ADAL" clId="{80E6D1F2-BDC9-45B0-BCD0-48C009E175BF}" dt="2026-04-28T10:35:14.864" v="1540" actId="478"/>
          <ac:picMkLst>
            <pc:docMk/>
            <pc:sldMk cId="1385045382" sldId="2147308996"/>
            <ac:picMk id="6" creationId="{28B3EC71-129B-3AEA-E4B2-75C97B4BA309}"/>
          </ac:picMkLst>
        </pc:picChg>
      </pc:sldChg>
      <pc:sldChg chg="addSp modSp new">
        <pc:chgData name="Michala Toftager Bovien" userId="b7d3a2cd-ec64-4033-b189-478d6fac79c0" providerId="ADAL" clId="{80E6D1F2-BDC9-45B0-BCD0-48C009E175BF}" dt="2026-04-28T10:41:35.710" v="1572"/>
        <pc:sldMkLst>
          <pc:docMk/>
          <pc:sldMk cId="1962475200" sldId="2147308997"/>
        </pc:sldMkLst>
        <pc:picChg chg="add mod">
          <ac:chgData name="Michala Toftager Bovien" userId="b7d3a2cd-ec64-4033-b189-478d6fac79c0" providerId="ADAL" clId="{80E6D1F2-BDC9-45B0-BCD0-48C009E175BF}" dt="2026-04-28T10:41:35.710" v="1572"/>
          <ac:picMkLst>
            <pc:docMk/>
            <pc:sldMk cId="1962475200" sldId="2147308997"/>
            <ac:picMk id="4" creationId="{F6ACC5BD-2DC9-C127-7BD8-43C01B3340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93DBC-ACF3-4B86-B4DE-E9565550D407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C62C7-5228-410E-AEBA-4E138EBAC8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9354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5061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10F29-A032-3D31-3324-B2E14AF7B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6C314BC-6682-048B-EAAE-4A636148C2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7A82BB4-77D8-5E98-6D97-E1307B113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0368CFC-196E-7103-7A4C-B657F27AF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9546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6637C-A50C-3559-8077-C92AA9619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A4B64F8-15DF-11BB-50F6-6BF9B89B4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63A8661-E2CE-CBA3-EA62-B1918BBBF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AFEE5ED-936A-F66E-ED1B-843C2F705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1244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MED-aftalens afsnit 7.3 punkt 14. </a:t>
            </a:r>
          </a:p>
          <a:p>
            <a:r>
              <a:rPr lang="da-DK" dirty="0"/>
              <a:t>Tillidsrepræsentanten skal holdes bedst muligt orienteret om ansættelser og af skedigelser inden for det område og den gruppe, som vedkommende </a:t>
            </a:r>
            <a:r>
              <a:rPr lang="da-DK" dirty="0" err="1"/>
              <a:t>repræsen</a:t>
            </a:r>
            <a:r>
              <a:rPr lang="da-DK" dirty="0"/>
              <a:t> </a:t>
            </a:r>
            <a:r>
              <a:rPr lang="da-DK" dirty="0" err="1"/>
              <a:t>terer</a:t>
            </a:r>
            <a:r>
              <a:rPr lang="da-DK" dirty="0"/>
              <a:t>. Alle relevante oplysninger i forbindelse med ansættelser og afskedigelser skal uopfordret tilgå tillidsrepræsentanten. Såfremt der er en tillidsrepræsentant på arbejdspladsen, afdelingen eller teamet skal denne have mulighed for at del tage i ansættelsesprocesser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97314-6A60-484E-991F-A20D8F04BB41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3575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C62C7-5228-410E-AEBA-4E138EBAC856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418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EA2F3-FDC4-CD24-B84A-F689A61CE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8722258-2EE4-9105-06BA-67F046EC4C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410A7D9-E7EF-E210-DEBE-96D101AB1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D9C8D90-9499-F49D-7BD9-46F6DFFDC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3372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Der er ikke afsat centrale nye midler til lokal løndannelse. Midlerne skal findes i det lokale råderum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Det er ledelsens ansvar, at det samlede budget drøftes i MED-udvalget inden budgetårets start og at der er midler til rådighed til lokal løndannelse (centralt eller decentralt)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…og at det lokale økonomiske råderum drøftes med </a:t>
            </a:r>
            <a:r>
              <a:rPr lang="da-DK" b="1" dirty="0"/>
              <a:t>TR</a:t>
            </a:r>
            <a:r>
              <a:rPr lang="da-DK" dirty="0"/>
              <a:t> inden de lokale lønforhandlinger afvikles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Det økonomiske råderum er de midler (varige og midlertidige), der er til rådighed til de lokale forhandlinger. 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97314-6A60-484E-991F-A20D8F04BB41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759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4071F-A097-3C14-CD32-3BFB45F77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3DB954F-A3B5-5EE3-8B4E-2600EE7E16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6B05AC5-A7EA-DE43-04CD-AA397552C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/>
              <a:t>Et præcist enighedsreferat tydeliggør, hvorfor man har aftalt hvilke tillæg og opsummerer, at hvilke præmisser aftalen hviler på</a:t>
            </a:r>
          </a:p>
          <a:p>
            <a:pPr lvl="0"/>
            <a:r>
              <a:rPr lang="da-DK" dirty="0"/>
              <a:t>Et detaljeret uenighedsreferat kan blive brugt mod en igennem niveausystemet</a:t>
            </a: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3BFB324-0FE4-C32E-A27E-9B9887EDBC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2FDF55D-78DB-8BD8-ECD8-135D03320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97314-6A60-484E-991F-A20D8F04BB41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481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43182-CB13-046F-D8A9-821958FB7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035C331-2ECB-74D9-EC1A-4391DBB308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3C5263F-FA05-F871-195F-08D88346C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992DA56-686F-9914-7120-DE91C98A7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957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2DB9F-72CD-DC80-B07A-46991C8AA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10C0507-9CF8-F4DD-68DD-94B9004BB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CA97567-41A9-9F1A-F96B-131D43C20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7BAFFD4-B896-067F-C166-024A1DDA4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7924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FB832-65AF-2B20-70B2-F98BDFCF0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280D74C-3717-9758-726E-ECD9F1BA7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9637A30-1DBD-9186-2188-827EF8000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CF3B420-E8CD-40AF-B720-E95EE7AAE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251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31F98-450D-7B9D-2C9A-3CBB72894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38B840B-282D-EFD3-7F77-1D76BDED6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200F99E-F3C6-8B78-C950-1AF541726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6F3AA57-8B6C-CF16-0BF0-9925EB584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0224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CE8FE-44A9-C37D-4CCB-CFC02EA39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3B468C7-39F7-803A-401B-022B4D4111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63FA786-C7E4-FDD9-56A9-FDBDEDB3A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6A0B562-C5C6-4788-AECE-ADBAEE4FC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6520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964B3-24B8-C5D4-B359-9576BBA3B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75C217C-3102-3BF5-1E7D-5A022D144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678E203-8449-EB5A-E1C8-BE9F58EEF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4FACBB1-ADC8-8A0E-8D6A-802B71AC5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6535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4C1B8-41F4-C407-A677-19FD79058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B09FA2B-AEB2-4358-2ED7-498F0199A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42A8AB9-ABC8-C945-7524-DD6F0FB40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8D43947-DEA6-8ECF-8887-C63D9C37E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6016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CFABE-E62D-4813-B0B1-216B8C687953}" type="slidenum">
              <a:rPr lang="da-DK" smtClean="0"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6459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C62C7-5228-410E-AEBA-4E138EBAC856}" type="slidenum">
              <a:rPr lang="da-DK" smtClean="0"/>
              <a:t>48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900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9266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9930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25113-B009-571B-6EB8-714D495D4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8F23BDE-2609-F44D-DA91-93D57BB19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9FF03E1-E07E-FE26-3B67-67A51177A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0360167-F0F2-772F-1C9B-C7E1A7B56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8757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47B77-9560-27F8-2C68-6ABAF0009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05CAFA6-E3A5-D5B8-2596-9C0E6F746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FB999CC-7586-EF4E-5AD8-C81077D9EF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BF8020-A993-17C7-EB3B-BBEAA8285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1531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BB04D-F2AF-DA8F-8C56-E77697621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07A6B40-534A-4E05-75E3-E8F1DE8B7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3E174BF-412A-335B-FC9B-9A19D533D0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https://www.foa.dk/temaer/ok-forhandlinger/ok26/forlig-paedagogisk-kommune</a:t>
            </a:r>
          </a:p>
          <a:p>
            <a:r>
              <a:rPr lang="da-DK" dirty="0"/>
              <a:t>Fravær af familiemæssige årsager gennemgås på juni –mødet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6C9BFC9-916C-E8C5-C4DF-52E62C637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6087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BAFA9-0824-BA91-E4FE-36DDF327E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A282A1F-219F-B3A8-8C88-521F95C0A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2B779DA-8C7F-419F-9AC3-94D0E78B6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Gennemgås sammen med fravær af familiemæssige årsager på næste TR-møde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AFA1103-A1D7-AF11-DA14-2B71FF541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7394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0F4B4-58FA-6A04-DD6B-79863DC1F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9073DA7-10A2-9051-AD56-414378336A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84419D6-C9E7-70DB-3F1F-B7ACA7283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Hovedbudskabet til jer og jeres kollegaer er, at jeres </a:t>
            </a:r>
            <a:r>
              <a:rPr lang="da-DK" dirty="0" err="1"/>
              <a:t>fritvalgsordninger</a:t>
            </a:r>
            <a:r>
              <a:rPr lang="da-DK" dirty="0"/>
              <a:t> fortsætter uændret indtil januar 2028!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D9747AE-3D36-25B2-A8BB-0F568F40C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904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A3E60-1822-CC7D-B39E-714971308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9D576E3-E611-26D1-F8C1-DF6124D53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2CAF8A-4641-9253-B153-C91F4C1A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665-74A8-4A46-BA60-A5301466FEF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783C0D2-B8A7-696A-9748-74C2AC7C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A0A6D59-4CA7-D302-99F6-BA61445C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93A1-81D0-441A-BC3F-5B6942690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001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A040-695A-6E2E-0F04-9A10E71B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B449AF8-56C4-E2D7-0B4B-C1F1EE8AF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924B98-65AD-EA88-4873-B055EEB2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665-74A8-4A46-BA60-A5301466FEF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F998785-A186-5167-5E71-18135012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A74E70-2CA3-37AF-7605-9A556A3D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93A1-81D0-441A-BC3F-5B6942690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793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44882CB-0CBE-3012-42ED-D04571FD9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DE21741-E2C2-4E34-AD24-F56C17B20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0D3344-4032-A6C7-4599-41EE1485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665-74A8-4A46-BA60-A5301466FEF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08AC2C-5BB2-71C5-D978-5DBFAFFF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279E069-A789-A976-8D4C-ACCE20D3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93A1-81D0-441A-BC3F-5B6942690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208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57A39-5232-978D-90AF-49BB7328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B47197-3F2B-075E-251B-B28D64B7B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A0A9531-D534-505E-E5A4-739DE3C18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665-74A8-4A46-BA60-A5301466FEF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DD85F0-9C7C-481B-E1F7-510D3720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C305EB-5C49-C428-23EE-18945B32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93A1-81D0-441A-BC3F-5B6942690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802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58C76-C530-8B83-224E-2B9D69C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1736D2-3D45-1CFB-39AA-C0804227A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9012F77-C1B4-5524-E485-9386CDDAD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665-74A8-4A46-BA60-A5301466FEF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CD68C5-C9EC-E8A4-82AE-F4E9E7B5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464E13-B07B-E296-720D-D7A08A48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93A1-81D0-441A-BC3F-5B6942690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80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43307-272E-A4DE-16FF-618DA431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BEDF29-22A7-6449-6751-D1FC60A7C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B3DAC69-143B-2D70-0F8B-CE7B9B57D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FD0BAC5-E7BC-0C73-803F-45C28C21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665-74A8-4A46-BA60-A5301466FEF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39B8B91-2CC1-0CF9-C632-B32290D3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13E61A6-2B1A-D470-C1D0-7FE79864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93A1-81D0-441A-BC3F-5B6942690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216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6C1DF-651E-F869-3EA9-B1FD83BA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964D30F-723F-C0D2-8523-8297EA54B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7A6BA07-53A2-CC8E-AE91-5A4A27FFC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C2362CE-381C-02E5-89E8-19CF06B13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DDAEDFC-7412-D6A4-7445-D4B4C736F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74EDD57-BD37-F893-F87A-955D9B95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665-74A8-4A46-BA60-A5301466FEF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8000848-728D-67DE-81B9-CCB263BF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68D5ACF-83F0-E34D-D958-46105A21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93A1-81D0-441A-BC3F-5B6942690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447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2FE89-9E72-8D68-08ED-43A1EB96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C61BAF8-DD8B-AE7A-65CA-EBAEDE40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665-74A8-4A46-BA60-A5301466FEF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118F77B-03BE-C2E1-F3AF-F27384C4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8DA1844-D372-740A-E9C5-0B1C1A62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93A1-81D0-441A-BC3F-5B6942690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810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DC18F0F-FE39-2D52-3949-BD341A13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665-74A8-4A46-BA60-A5301466FEF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53B8FB1-C6E7-15C3-D336-BF433654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23F8B68-8A12-866C-94E4-F59853A9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93A1-81D0-441A-BC3F-5B6942690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64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197D5-3F80-5E72-E5A0-A9EECB5C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5437A0-4AB5-283C-44A5-83CF3C59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F4CD4E-D9FC-0BAE-22E0-F1946E1AF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128D32F-D7A0-18D3-AD52-16D097E38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665-74A8-4A46-BA60-A5301466FEF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F1AC579-F77E-488D-5AC7-3A463F55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1DD95B7-C723-C4D6-3E99-F38C8278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93A1-81D0-441A-BC3F-5B6942690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764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5828B-851B-2624-57D0-6CD6D53B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02AAB7A-A919-672E-B75C-F21945F31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5E424DF-B10D-561E-BF5F-537BE5E8E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6E2D3C8-68E1-A1FC-98DA-43A24D0F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665-74A8-4A46-BA60-A5301466FEF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E392E31-8A3C-4406-FEFF-41AFE5EE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125A2B5-D7F1-A93D-47D1-BB4A30C1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93A1-81D0-441A-BC3F-5B6942690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590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97395AC-BADA-D0AA-B949-7E918B01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B4BE9A-5BA0-72D6-661B-59A3C627C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A2AE08-C8C1-40A4-9A6F-0DB1FA6E8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7E6665-74A8-4A46-BA60-A5301466FEF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4C25150-3865-09BD-46C6-75EB6A2BA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2907001-5DD8-6354-C468-CA086A496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1793A1-81D0-441A-BC3F-5B6942690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184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hyperlink" Target="mailto:vibj@foa.dk" TargetMode="External"/><Relationship Id="rId7" Type="http://schemas.openxmlformats.org/officeDocument/2006/relationships/hyperlink" Target="mailto:maria@foa.dk" TargetMode="Externa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tb@foa.dk" TargetMode="External"/><Relationship Id="rId11" Type="http://schemas.openxmlformats.org/officeDocument/2006/relationships/image" Target="../media/image5.jpeg"/><Relationship Id="rId5" Type="http://schemas.openxmlformats.org/officeDocument/2006/relationships/hyperlink" Target="mailto:mimo@foa.dk" TargetMode="External"/><Relationship Id="rId10" Type="http://schemas.openxmlformats.org/officeDocument/2006/relationships/image" Target="../media/image4.jpeg"/><Relationship Id="rId4" Type="http://schemas.openxmlformats.org/officeDocument/2006/relationships/hyperlink" Target="mailto:nami@foa.dk" TargetMode="Externa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L&#248;nberegner%20-%20omregning%20fra%2000%20til%20nutidskroner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kar@foa.dk" TargetMode="External"/><Relationship Id="rId4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oa.dk/afdelinger/lfs/arrangementer-medlemmer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hyperlink" Target="https://www.foa.dk/afdelinger/lfs/arrangementer-medlemmer/sommerfest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lfs@lfs.d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15E442CC-FEBF-42B8-9276-8841B63D0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286865"/>
            <a:ext cx="5295878" cy="1199535"/>
          </a:xfrm>
        </p:spPr>
        <p:txBody>
          <a:bodyPr anchor="t">
            <a:normAutofit/>
          </a:bodyPr>
          <a:lstStyle/>
          <a:p>
            <a:pPr algn="l"/>
            <a:r>
              <a:rPr lang="da-DK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Uge 19 – 2026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D8D9A03-136B-A14E-71B8-FE978DF5AF5D}"/>
              </a:ext>
            </a:extLst>
          </p:cNvPr>
          <p:cNvSpPr txBox="1">
            <a:spLocks/>
          </p:cNvSpPr>
          <p:nvPr/>
        </p:nvSpPr>
        <p:spPr>
          <a:xfrm>
            <a:off x="5891439" y="1174391"/>
            <a:ext cx="5295878" cy="2486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TR-møde Maj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DADA2BD9-1210-D1FE-F74B-EDA5321B1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1" y="826803"/>
            <a:ext cx="4931080" cy="50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24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04A85-021E-3327-88D7-207440B73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F7789F70-82E1-9AD1-0FBF-A4478143B69D}"/>
              </a:ext>
            </a:extLst>
          </p:cNvPr>
          <p:cNvCxnSpPr/>
          <p:nvPr/>
        </p:nvCxnSpPr>
        <p:spPr>
          <a:xfrm>
            <a:off x="740663" y="4507992"/>
            <a:ext cx="104607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992CC77F-3BFB-5166-BF1B-7DC36BE19A9F}"/>
              </a:ext>
            </a:extLst>
          </p:cNvPr>
          <p:cNvSpPr txBox="1"/>
          <p:nvPr/>
        </p:nvSpPr>
        <p:spPr>
          <a:xfrm>
            <a:off x="544184" y="561000"/>
            <a:ext cx="6898940" cy="369332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Løn/pensionsudmøntning OK26 Ikke-uddannede Klubmedarbejdere</a:t>
            </a:r>
            <a:endParaRPr lang="da-DK" sz="24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6210738-2D95-2F3E-AC96-17D7EDEDD150}"/>
              </a:ext>
            </a:extLst>
          </p:cNvPr>
          <p:cNvSpPr txBox="1"/>
          <p:nvPr/>
        </p:nvSpPr>
        <p:spPr>
          <a:xfrm>
            <a:off x="329959" y="4500248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2026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51148F5-2AFF-B036-031B-F5FC4436399C}"/>
              </a:ext>
            </a:extLst>
          </p:cNvPr>
          <p:cNvSpPr txBox="1"/>
          <p:nvPr/>
        </p:nvSpPr>
        <p:spPr>
          <a:xfrm>
            <a:off x="10647743" y="4505876"/>
            <a:ext cx="878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2029</a:t>
            </a:r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95E3776B-3565-A428-1BE1-6D0ED04FC6AD}"/>
              </a:ext>
            </a:extLst>
          </p:cNvPr>
          <p:cNvSpPr/>
          <p:nvPr/>
        </p:nvSpPr>
        <p:spPr>
          <a:xfrm>
            <a:off x="744286" y="1878695"/>
            <a:ext cx="45719" cy="2629298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39F62C28-257B-C880-9874-E83BECDA1258}"/>
              </a:ext>
            </a:extLst>
          </p:cNvPr>
          <p:cNvSpPr txBox="1"/>
          <p:nvPr/>
        </p:nvSpPr>
        <p:spPr>
          <a:xfrm>
            <a:off x="93761" y="1607026"/>
            <a:ext cx="1903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2,4% generelle lønstigninger</a:t>
            </a:r>
          </a:p>
        </p:txBody>
      </p:sp>
      <p:sp>
        <p:nvSpPr>
          <p:cNvPr id="24" name="Cylinder 23">
            <a:extLst>
              <a:ext uri="{FF2B5EF4-FFF2-40B4-BE49-F238E27FC236}">
                <a16:creationId xmlns:a16="http://schemas.microsoft.com/office/drawing/2014/main" id="{1FA55A9A-F0B8-307E-82DB-D00C94946590}"/>
              </a:ext>
            </a:extLst>
          </p:cNvPr>
          <p:cNvSpPr/>
          <p:nvPr/>
        </p:nvSpPr>
        <p:spPr>
          <a:xfrm flipH="1">
            <a:off x="2620888" y="3333992"/>
            <a:ext cx="45719" cy="1171884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C96DA375-A3AA-DF11-FB2E-401D5E9B2ECD}"/>
              </a:ext>
            </a:extLst>
          </p:cNvPr>
          <p:cNvSpPr txBox="1"/>
          <p:nvPr/>
        </p:nvSpPr>
        <p:spPr>
          <a:xfrm>
            <a:off x="2102952" y="451783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2026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88BC9D98-B4B6-2D07-0440-713226FCEB56}"/>
              </a:ext>
            </a:extLst>
          </p:cNvPr>
          <p:cNvSpPr txBox="1"/>
          <p:nvPr/>
        </p:nvSpPr>
        <p:spPr>
          <a:xfrm>
            <a:off x="1656938" y="3062538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4385DD25-164B-6CE3-7AD8-E7567415EE50}"/>
              </a:ext>
            </a:extLst>
          </p:cNvPr>
          <p:cNvSpPr txBox="1"/>
          <p:nvPr/>
        </p:nvSpPr>
        <p:spPr>
          <a:xfrm>
            <a:off x="4063497" y="4505876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2027</a:t>
            </a:r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53CEB848-2E62-A36F-FCEA-D2634C34D175}"/>
              </a:ext>
            </a:extLst>
          </p:cNvPr>
          <p:cNvSpPr/>
          <p:nvPr/>
        </p:nvSpPr>
        <p:spPr>
          <a:xfrm>
            <a:off x="4442488" y="4102996"/>
            <a:ext cx="45719" cy="384877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99BAA406-F2CB-CE60-B1FF-14C1BCED1EFD}"/>
              </a:ext>
            </a:extLst>
          </p:cNvPr>
          <p:cNvSpPr txBox="1"/>
          <p:nvPr/>
        </p:nvSpPr>
        <p:spPr>
          <a:xfrm>
            <a:off x="3486940" y="3501774"/>
            <a:ext cx="19575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Forhøjelse af grundlønstillæg</a:t>
            </a:r>
          </a:p>
          <a:p>
            <a:r>
              <a:rPr lang="da-DK" sz="1100" dirty="0"/>
              <a:t>Forhøjelse af pension</a:t>
            </a:r>
          </a:p>
          <a:p>
            <a:r>
              <a:rPr lang="da-DK" sz="1100" dirty="0"/>
              <a:t>Forhøjelse af trin 13-16</a:t>
            </a:r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E0D0DB53-F138-FE28-47E6-80AF00DEA5CF}"/>
              </a:ext>
            </a:extLst>
          </p:cNvPr>
          <p:cNvSpPr/>
          <p:nvPr/>
        </p:nvSpPr>
        <p:spPr>
          <a:xfrm>
            <a:off x="6155078" y="3354716"/>
            <a:ext cx="45719" cy="1133157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5763997F-F98B-3E9F-042B-F83875A60352}"/>
              </a:ext>
            </a:extLst>
          </p:cNvPr>
          <p:cNvSpPr txBox="1"/>
          <p:nvPr/>
        </p:nvSpPr>
        <p:spPr>
          <a:xfrm>
            <a:off x="5648787" y="451783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2027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4B922D57-1CDB-8089-2DEB-226A93F0FAB8}"/>
              </a:ext>
            </a:extLst>
          </p:cNvPr>
          <p:cNvSpPr txBox="1"/>
          <p:nvPr/>
        </p:nvSpPr>
        <p:spPr>
          <a:xfrm>
            <a:off x="7417050" y="4505876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2028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5C8655B8-D429-CFFD-25CA-FFFF4D620D0F}"/>
              </a:ext>
            </a:extLst>
          </p:cNvPr>
          <p:cNvSpPr txBox="1"/>
          <p:nvPr/>
        </p:nvSpPr>
        <p:spPr>
          <a:xfrm>
            <a:off x="8997761" y="450587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2028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C3895BFF-4A97-04F5-E8E4-C3305854D763}"/>
              </a:ext>
            </a:extLst>
          </p:cNvPr>
          <p:cNvSpPr txBox="1"/>
          <p:nvPr/>
        </p:nvSpPr>
        <p:spPr>
          <a:xfrm>
            <a:off x="5191128" y="3072382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88D88E65-0400-FE70-4B0A-7F741ADFBA0D}"/>
              </a:ext>
            </a:extLst>
          </p:cNvPr>
          <p:cNvSpPr txBox="1"/>
          <p:nvPr/>
        </p:nvSpPr>
        <p:spPr>
          <a:xfrm>
            <a:off x="6868351" y="2349655"/>
            <a:ext cx="1903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1,6% generelle lønstigninger</a:t>
            </a:r>
          </a:p>
        </p:txBody>
      </p:sp>
      <p:sp>
        <p:nvSpPr>
          <p:cNvPr id="49" name="Cylinder 48">
            <a:extLst>
              <a:ext uri="{FF2B5EF4-FFF2-40B4-BE49-F238E27FC236}">
                <a16:creationId xmlns:a16="http://schemas.microsoft.com/office/drawing/2014/main" id="{9177EEB6-5614-0246-37D6-76FDFED2EC85}"/>
              </a:ext>
            </a:extLst>
          </p:cNvPr>
          <p:cNvSpPr/>
          <p:nvPr/>
        </p:nvSpPr>
        <p:spPr>
          <a:xfrm>
            <a:off x="7797035" y="2615183"/>
            <a:ext cx="45719" cy="190265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0BD4DC8D-8878-B360-4585-DAEF39B1E8B5}"/>
              </a:ext>
            </a:extLst>
          </p:cNvPr>
          <p:cNvSpPr txBox="1"/>
          <p:nvPr/>
        </p:nvSpPr>
        <p:spPr>
          <a:xfrm>
            <a:off x="8535117" y="3072076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51" name="Cylinder 50">
            <a:extLst>
              <a:ext uri="{FF2B5EF4-FFF2-40B4-BE49-F238E27FC236}">
                <a16:creationId xmlns:a16="http://schemas.microsoft.com/office/drawing/2014/main" id="{6401BE79-3CE1-6B33-E2B4-0DB952944398}"/>
              </a:ext>
            </a:extLst>
          </p:cNvPr>
          <p:cNvSpPr/>
          <p:nvPr/>
        </p:nvSpPr>
        <p:spPr>
          <a:xfrm>
            <a:off x="9499067" y="3370963"/>
            <a:ext cx="45719" cy="1133157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2" name="Cylinder 51">
            <a:extLst>
              <a:ext uri="{FF2B5EF4-FFF2-40B4-BE49-F238E27FC236}">
                <a16:creationId xmlns:a16="http://schemas.microsoft.com/office/drawing/2014/main" id="{21A7065B-D8A3-78B8-C965-DAA77610D724}"/>
              </a:ext>
            </a:extLst>
          </p:cNvPr>
          <p:cNvSpPr/>
          <p:nvPr/>
        </p:nvSpPr>
        <p:spPr>
          <a:xfrm>
            <a:off x="11041408" y="4113055"/>
            <a:ext cx="45719" cy="384877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736A0775-F044-6B5C-3658-4541469CE3A0}"/>
              </a:ext>
            </a:extLst>
          </p:cNvPr>
          <p:cNvSpPr txBox="1"/>
          <p:nvPr/>
        </p:nvSpPr>
        <p:spPr>
          <a:xfrm>
            <a:off x="10077458" y="3827017"/>
            <a:ext cx="1978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0,16% generelle lønstigninger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11126796-F5C1-9A54-E294-E55187A801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Pladsholder til sidefod 1">
            <a:extLst>
              <a:ext uri="{FF2B5EF4-FFF2-40B4-BE49-F238E27FC236}">
                <a16:creationId xmlns:a16="http://schemas.microsoft.com/office/drawing/2014/main" id="{C3428125-B2E3-2D90-8E24-B2A9EE62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22786D-3B35-EAD8-4B0D-126B484C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1" y="5111847"/>
            <a:ext cx="2411235" cy="15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1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2E659-EE6C-ADB6-5A48-4818B4DA3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F35DE37B-E4CC-EA0C-C02D-C51C4658877C}"/>
              </a:ext>
            </a:extLst>
          </p:cNvPr>
          <p:cNvCxnSpPr/>
          <p:nvPr/>
        </p:nvCxnSpPr>
        <p:spPr>
          <a:xfrm>
            <a:off x="740663" y="4507992"/>
            <a:ext cx="104607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FB3E0AC2-E42B-4794-ADA1-A830E8504A57}"/>
              </a:ext>
            </a:extLst>
          </p:cNvPr>
          <p:cNvSpPr txBox="1"/>
          <p:nvPr/>
        </p:nvSpPr>
        <p:spPr>
          <a:xfrm>
            <a:off x="544184" y="561000"/>
            <a:ext cx="5534207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Løn/pensionsudmøntning OK26 Legepladspædagoger</a:t>
            </a:r>
            <a:endParaRPr lang="da-DK" sz="24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722C995-49F4-8640-35F5-9FDAF5FB9A0F}"/>
              </a:ext>
            </a:extLst>
          </p:cNvPr>
          <p:cNvSpPr txBox="1"/>
          <p:nvPr/>
        </p:nvSpPr>
        <p:spPr>
          <a:xfrm>
            <a:off x="329959" y="4500248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2026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65686966-9097-0AFF-F415-C16FE214F184}"/>
              </a:ext>
            </a:extLst>
          </p:cNvPr>
          <p:cNvSpPr txBox="1"/>
          <p:nvPr/>
        </p:nvSpPr>
        <p:spPr>
          <a:xfrm>
            <a:off x="10647743" y="4505876"/>
            <a:ext cx="878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2029</a:t>
            </a:r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369CEC2C-D62F-BB9F-4508-ADAEC2EB1DCF}"/>
              </a:ext>
            </a:extLst>
          </p:cNvPr>
          <p:cNvSpPr/>
          <p:nvPr/>
        </p:nvSpPr>
        <p:spPr>
          <a:xfrm>
            <a:off x="744286" y="1878695"/>
            <a:ext cx="45719" cy="2629298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37AE2B5D-0A2A-9021-6E35-0E2718464486}"/>
              </a:ext>
            </a:extLst>
          </p:cNvPr>
          <p:cNvSpPr txBox="1"/>
          <p:nvPr/>
        </p:nvSpPr>
        <p:spPr>
          <a:xfrm>
            <a:off x="93761" y="1607026"/>
            <a:ext cx="1903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2,4% generelle lønstigninger</a:t>
            </a:r>
          </a:p>
        </p:txBody>
      </p:sp>
      <p:sp>
        <p:nvSpPr>
          <p:cNvPr id="24" name="Cylinder 23">
            <a:extLst>
              <a:ext uri="{FF2B5EF4-FFF2-40B4-BE49-F238E27FC236}">
                <a16:creationId xmlns:a16="http://schemas.microsoft.com/office/drawing/2014/main" id="{B564A233-13C6-0FFC-6FCE-BDD679A6E4F8}"/>
              </a:ext>
            </a:extLst>
          </p:cNvPr>
          <p:cNvSpPr/>
          <p:nvPr/>
        </p:nvSpPr>
        <p:spPr>
          <a:xfrm flipH="1">
            <a:off x="2620888" y="3333992"/>
            <a:ext cx="45719" cy="1171884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F684FF01-594D-DF3A-5BBA-A9F1CBF7F4D0}"/>
              </a:ext>
            </a:extLst>
          </p:cNvPr>
          <p:cNvSpPr txBox="1"/>
          <p:nvPr/>
        </p:nvSpPr>
        <p:spPr>
          <a:xfrm>
            <a:off x="2102952" y="451783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2026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978C7841-482F-CB07-8995-04E00C6E2A8C}"/>
              </a:ext>
            </a:extLst>
          </p:cNvPr>
          <p:cNvSpPr txBox="1"/>
          <p:nvPr/>
        </p:nvSpPr>
        <p:spPr>
          <a:xfrm>
            <a:off x="1656938" y="3062538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6CF5B059-7142-AA9E-5AB0-E00740D2AAC7}"/>
              </a:ext>
            </a:extLst>
          </p:cNvPr>
          <p:cNvSpPr txBox="1"/>
          <p:nvPr/>
        </p:nvSpPr>
        <p:spPr>
          <a:xfrm>
            <a:off x="4063497" y="4505876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2027</a:t>
            </a:r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0096A405-8460-130C-E821-F0C31BB8BFF6}"/>
              </a:ext>
            </a:extLst>
          </p:cNvPr>
          <p:cNvSpPr/>
          <p:nvPr/>
        </p:nvSpPr>
        <p:spPr>
          <a:xfrm>
            <a:off x="4442488" y="4102996"/>
            <a:ext cx="45719" cy="384877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AE25AA86-C570-1DC7-ACAC-5596542F422A}"/>
              </a:ext>
            </a:extLst>
          </p:cNvPr>
          <p:cNvSpPr txBox="1"/>
          <p:nvPr/>
        </p:nvSpPr>
        <p:spPr>
          <a:xfrm>
            <a:off x="3486940" y="3649863"/>
            <a:ext cx="1957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Forhøjelse af grundlønstillæg</a:t>
            </a:r>
          </a:p>
          <a:p>
            <a:r>
              <a:rPr lang="da-DK" sz="1100" dirty="0"/>
              <a:t>Forhøjelse af pension</a:t>
            </a:r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ACEEB7CE-C2E0-0367-85E9-1959D9215E9C}"/>
              </a:ext>
            </a:extLst>
          </p:cNvPr>
          <p:cNvSpPr/>
          <p:nvPr/>
        </p:nvSpPr>
        <p:spPr>
          <a:xfrm>
            <a:off x="6155078" y="3354716"/>
            <a:ext cx="45719" cy="1133157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2C3E0B56-113A-72B2-D79E-E7A2134FB7C4}"/>
              </a:ext>
            </a:extLst>
          </p:cNvPr>
          <p:cNvSpPr txBox="1"/>
          <p:nvPr/>
        </p:nvSpPr>
        <p:spPr>
          <a:xfrm>
            <a:off x="5648787" y="451783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2027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AA0E3AA2-E778-6E6D-A7F9-9A9D887BD37A}"/>
              </a:ext>
            </a:extLst>
          </p:cNvPr>
          <p:cNvSpPr txBox="1"/>
          <p:nvPr/>
        </p:nvSpPr>
        <p:spPr>
          <a:xfrm>
            <a:off x="7417050" y="4505876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2028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F6882B6C-50E8-1B55-1CBC-30275D77FB62}"/>
              </a:ext>
            </a:extLst>
          </p:cNvPr>
          <p:cNvSpPr txBox="1"/>
          <p:nvPr/>
        </p:nvSpPr>
        <p:spPr>
          <a:xfrm>
            <a:off x="8997761" y="450587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2028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3AACC74F-411A-ECC1-23DE-CB49ACC5AAC7}"/>
              </a:ext>
            </a:extLst>
          </p:cNvPr>
          <p:cNvSpPr txBox="1"/>
          <p:nvPr/>
        </p:nvSpPr>
        <p:spPr>
          <a:xfrm>
            <a:off x="5191128" y="3072382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149BB98D-D983-BEE4-DCB8-F80CBE80B3F9}"/>
              </a:ext>
            </a:extLst>
          </p:cNvPr>
          <p:cNvSpPr txBox="1"/>
          <p:nvPr/>
        </p:nvSpPr>
        <p:spPr>
          <a:xfrm>
            <a:off x="6868351" y="2349655"/>
            <a:ext cx="1903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1,6% generelle lønstigninger</a:t>
            </a:r>
          </a:p>
        </p:txBody>
      </p:sp>
      <p:sp>
        <p:nvSpPr>
          <p:cNvPr id="49" name="Cylinder 48">
            <a:extLst>
              <a:ext uri="{FF2B5EF4-FFF2-40B4-BE49-F238E27FC236}">
                <a16:creationId xmlns:a16="http://schemas.microsoft.com/office/drawing/2014/main" id="{B7429463-10C3-B2BC-B2A6-33788F111D59}"/>
              </a:ext>
            </a:extLst>
          </p:cNvPr>
          <p:cNvSpPr/>
          <p:nvPr/>
        </p:nvSpPr>
        <p:spPr>
          <a:xfrm>
            <a:off x="7797035" y="2615183"/>
            <a:ext cx="45719" cy="1902653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AA15D877-F98E-C4D7-AD24-D658E2D37DE2}"/>
              </a:ext>
            </a:extLst>
          </p:cNvPr>
          <p:cNvSpPr txBox="1"/>
          <p:nvPr/>
        </p:nvSpPr>
        <p:spPr>
          <a:xfrm>
            <a:off x="8535117" y="3072076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51" name="Cylinder 50">
            <a:extLst>
              <a:ext uri="{FF2B5EF4-FFF2-40B4-BE49-F238E27FC236}">
                <a16:creationId xmlns:a16="http://schemas.microsoft.com/office/drawing/2014/main" id="{2A527CC5-7216-0133-A7E7-E91ADBA53618}"/>
              </a:ext>
            </a:extLst>
          </p:cNvPr>
          <p:cNvSpPr/>
          <p:nvPr/>
        </p:nvSpPr>
        <p:spPr>
          <a:xfrm>
            <a:off x="9499067" y="3370963"/>
            <a:ext cx="45719" cy="1133157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2" name="Cylinder 51">
            <a:extLst>
              <a:ext uri="{FF2B5EF4-FFF2-40B4-BE49-F238E27FC236}">
                <a16:creationId xmlns:a16="http://schemas.microsoft.com/office/drawing/2014/main" id="{64A76CE0-7A27-FCA0-C5DA-817237B929FF}"/>
              </a:ext>
            </a:extLst>
          </p:cNvPr>
          <p:cNvSpPr/>
          <p:nvPr/>
        </p:nvSpPr>
        <p:spPr>
          <a:xfrm>
            <a:off x="11041408" y="4122199"/>
            <a:ext cx="45719" cy="384877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22850A5A-601B-15A8-60B2-0CFD723BC991}"/>
              </a:ext>
            </a:extLst>
          </p:cNvPr>
          <p:cNvSpPr txBox="1"/>
          <p:nvPr/>
        </p:nvSpPr>
        <p:spPr>
          <a:xfrm>
            <a:off x="10077458" y="3827017"/>
            <a:ext cx="1978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0,16% generelle lønstigninger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56FAABD1-20D0-A20D-32B4-47AE41C7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Pladsholder til sidefod 1">
            <a:extLst>
              <a:ext uri="{FF2B5EF4-FFF2-40B4-BE49-F238E27FC236}">
                <a16:creationId xmlns:a16="http://schemas.microsoft.com/office/drawing/2014/main" id="{0EBF6173-F1D7-0B20-B3EC-7B176D96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12B5018-5BC6-3148-3C5F-1A1A8B40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1" y="5111847"/>
            <a:ext cx="2411235" cy="15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82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A30AA-1362-BE22-88F8-71F939569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7DF90928-E68F-9B2E-C812-2598A8421B38}"/>
              </a:ext>
            </a:extLst>
          </p:cNvPr>
          <p:cNvCxnSpPr/>
          <p:nvPr/>
        </p:nvCxnSpPr>
        <p:spPr>
          <a:xfrm>
            <a:off x="740663" y="4507992"/>
            <a:ext cx="104607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4BCFD945-47B6-C527-FAC7-4B7EF2B8FD60}"/>
              </a:ext>
            </a:extLst>
          </p:cNvPr>
          <p:cNvSpPr txBox="1"/>
          <p:nvPr/>
        </p:nvSpPr>
        <p:spPr>
          <a:xfrm>
            <a:off x="544184" y="561000"/>
            <a:ext cx="819557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Løn/pensionsudmøntning OK26 pædagogisk assistenter, Legepladsmedarbejdere</a:t>
            </a:r>
            <a:endParaRPr lang="da-DK" sz="24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F32887F-0D22-442B-1189-669E43B6F53C}"/>
              </a:ext>
            </a:extLst>
          </p:cNvPr>
          <p:cNvSpPr txBox="1"/>
          <p:nvPr/>
        </p:nvSpPr>
        <p:spPr>
          <a:xfrm>
            <a:off x="329959" y="4500248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2026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5FE46CB4-AF15-5B86-F3C3-91A8AF0A618D}"/>
              </a:ext>
            </a:extLst>
          </p:cNvPr>
          <p:cNvSpPr txBox="1"/>
          <p:nvPr/>
        </p:nvSpPr>
        <p:spPr>
          <a:xfrm>
            <a:off x="10647743" y="4505876"/>
            <a:ext cx="878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2029</a:t>
            </a:r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6527E3C7-F5D4-233E-3F13-9BD6E1097404}"/>
              </a:ext>
            </a:extLst>
          </p:cNvPr>
          <p:cNvSpPr/>
          <p:nvPr/>
        </p:nvSpPr>
        <p:spPr>
          <a:xfrm>
            <a:off x="744286" y="1878695"/>
            <a:ext cx="45719" cy="2629298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80C03C2E-353E-39C6-18C3-00F908388599}"/>
              </a:ext>
            </a:extLst>
          </p:cNvPr>
          <p:cNvSpPr txBox="1"/>
          <p:nvPr/>
        </p:nvSpPr>
        <p:spPr>
          <a:xfrm>
            <a:off x="93761" y="1607026"/>
            <a:ext cx="1903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2,4% generelle lønstigninger</a:t>
            </a:r>
          </a:p>
        </p:txBody>
      </p:sp>
      <p:sp>
        <p:nvSpPr>
          <p:cNvPr id="24" name="Cylinder 23">
            <a:extLst>
              <a:ext uri="{FF2B5EF4-FFF2-40B4-BE49-F238E27FC236}">
                <a16:creationId xmlns:a16="http://schemas.microsoft.com/office/drawing/2014/main" id="{B86AA83F-CF37-0BED-EF5A-EC554297BB64}"/>
              </a:ext>
            </a:extLst>
          </p:cNvPr>
          <p:cNvSpPr/>
          <p:nvPr/>
        </p:nvSpPr>
        <p:spPr>
          <a:xfrm flipH="1">
            <a:off x="2620888" y="3333992"/>
            <a:ext cx="45719" cy="1171884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85D78C23-3954-AB2F-83AD-52B772BDF5FE}"/>
              </a:ext>
            </a:extLst>
          </p:cNvPr>
          <p:cNvSpPr txBox="1"/>
          <p:nvPr/>
        </p:nvSpPr>
        <p:spPr>
          <a:xfrm>
            <a:off x="2102952" y="451783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2026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D345CA30-3BEB-F7BE-1DBD-86740E555D1F}"/>
              </a:ext>
            </a:extLst>
          </p:cNvPr>
          <p:cNvSpPr txBox="1"/>
          <p:nvPr/>
        </p:nvSpPr>
        <p:spPr>
          <a:xfrm>
            <a:off x="1656938" y="3062538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995AA69D-830F-7E22-CF3C-561C97641F2C}"/>
              </a:ext>
            </a:extLst>
          </p:cNvPr>
          <p:cNvSpPr txBox="1"/>
          <p:nvPr/>
        </p:nvSpPr>
        <p:spPr>
          <a:xfrm>
            <a:off x="4063497" y="4505876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2027</a:t>
            </a:r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9DDDA4BA-7707-B6F4-B9E8-B57926E26429}"/>
              </a:ext>
            </a:extLst>
          </p:cNvPr>
          <p:cNvSpPr/>
          <p:nvPr/>
        </p:nvSpPr>
        <p:spPr>
          <a:xfrm>
            <a:off x="4442488" y="4102996"/>
            <a:ext cx="45719" cy="38487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E9587C46-1B0E-9112-E346-B6129B96139C}"/>
              </a:ext>
            </a:extLst>
          </p:cNvPr>
          <p:cNvSpPr txBox="1"/>
          <p:nvPr/>
        </p:nvSpPr>
        <p:spPr>
          <a:xfrm>
            <a:off x="3431249" y="3502832"/>
            <a:ext cx="21435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Forhøjelse af grundlønstillæg</a:t>
            </a:r>
          </a:p>
          <a:p>
            <a:r>
              <a:rPr lang="da-DK" sz="1100" dirty="0"/>
              <a:t>Forhøjelse af pension</a:t>
            </a:r>
          </a:p>
          <a:p>
            <a:r>
              <a:rPr lang="da-DK" sz="1100" dirty="0"/>
              <a:t>Forhøjelse af kval. Tillæg v. +4 år</a:t>
            </a:r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A0DF7D12-4B5E-7762-2871-118BCCA55DEE}"/>
              </a:ext>
            </a:extLst>
          </p:cNvPr>
          <p:cNvSpPr/>
          <p:nvPr/>
        </p:nvSpPr>
        <p:spPr>
          <a:xfrm>
            <a:off x="6155078" y="3354716"/>
            <a:ext cx="45719" cy="113315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2A3E8A1E-0248-069E-81BF-9F694C861D76}"/>
              </a:ext>
            </a:extLst>
          </p:cNvPr>
          <p:cNvSpPr txBox="1"/>
          <p:nvPr/>
        </p:nvSpPr>
        <p:spPr>
          <a:xfrm>
            <a:off x="5648787" y="451783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2027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4B0F0C3B-1C25-E22F-09E3-3EF38D441A5F}"/>
              </a:ext>
            </a:extLst>
          </p:cNvPr>
          <p:cNvSpPr txBox="1"/>
          <p:nvPr/>
        </p:nvSpPr>
        <p:spPr>
          <a:xfrm>
            <a:off x="7417050" y="4505876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2028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EBA5AB09-E472-972A-3200-819426A9D070}"/>
              </a:ext>
            </a:extLst>
          </p:cNvPr>
          <p:cNvSpPr txBox="1"/>
          <p:nvPr/>
        </p:nvSpPr>
        <p:spPr>
          <a:xfrm>
            <a:off x="8997761" y="450587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2028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F3EB0941-B493-30BC-A434-D7861FB7E6D1}"/>
              </a:ext>
            </a:extLst>
          </p:cNvPr>
          <p:cNvSpPr txBox="1"/>
          <p:nvPr/>
        </p:nvSpPr>
        <p:spPr>
          <a:xfrm>
            <a:off x="5191128" y="3072382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4A69C47B-BFC5-1E79-D183-A7431EA9BE9F}"/>
              </a:ext>
            </a:extLst>
          </p:cNvPr>
          <p:cNvSpPr txBox="1"/>
          <p:nvPr/>
        </p:nvSpPr>
        <p:spPr>
          <a:xfrm>
            <a:off x="6868351" y="2349655"/>
            <a:ext cx="1903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1,6% generelle lønstigninger</a:t>
            </a:r>
          </a:p>
        </p:txBody>
      </p:sp>
      <p:sp>
        <p:nvSpPr>
          <p:cNvPr id="49" name="Cylinder 48">
            <a:extLst>
              <a:ext uri="{FF2B5EF4-FFF2-40B4-BE49-F238E27FC236}">
                <a16:creationId xmlns:a16="http://schemas.microsoft.com/office/drawing/2014/main" id="{7EA439A3-0EC5-66E0-4A58-535C9E26CC98}"/>
              </a:ext>
            </a:extLst>
          </p:cNvPr>
          <p:cNvSpPr/>
          <p:nvPr/>
        </p:nvSpPr>
        <p:spPr>
          <a:xfrm>
            <a:off x="7797035" y="2615183"/>
            <a:ext cx="45719" cy="1902653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2F595841-748C-D7BF-E05B-41DBD508497B}"/>
              </a:ext>
            </a:extLst>
          </p:cNvPr>
          <p:cNvSpPr txBox="1"/>
          <p:nvPr/>
        </p:nvSpPr>
        <p:spPr>
          <a:xfrm>
            <a:off x="8535117" y="3072076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51" name="Cylinder 50">
            <a:extLst>
              <a:ext uri="{FF2B5EF4-FFF2-40B4-BE49-F238E27FC236}">
                <a16:creationId xmlns:a16="http://schemas.microsoft.com/office/drawing/2014/main" id="{B34EF112-3E14-39A3-858E-B3A4B7342710}"/>
              </a:ext>
            </a:extLst>
          </p:cNvPr>
          <p:cNvSpPr/>
          <p:nvPr/>
        </p:nvSpPr>
        <p:spPr>
          <a:xfrm>
            <a:off x="9499067" y="3370963"/>
            <a:ext cx="45719" cy="113315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2" name="Cylinder 51">
            <a:extLst>
              <a:ext uri="{FF2B5EF4-FFF2-40B4-BE49-F238E27FC236}">
                <a16:creationId xmlns:a16="http://schemas.microsoft.com/office/drawing/2014/main" id="{2EC9903A-02AC-2A76-482B-0823A7F3A203}"/>
              </a:ext>
            </a:extLst>
          </p:cNvPr>
          <p:cNvSpPr/>
          <p:nvPr/>
        </p:nvSpPr>
        <p:spPr>
          <a:xfrm>
            <a:off x="11041408" y="4113055"/>
            <a:ext cx="45719" cy="38487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F1AACE1A-4F6D-12DA-E36A-AD460C3ADA0B}"/>
              </a:ext>
            </a:extLst>
          </p:cNvPr>
          <p:cNvSpPr txBox="1"/>
          <p:nvPr/>
        </p:nvSpPr>
        <p:spPr>
          <a:xfrm>
            <a:off x="10077458" y="3827017"/>
            <a:ext cx="1978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0,16% generelle lønstigninger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951D6D9D-39A5-99F3-2901-D2263AB9B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Pladsholder til sidefod 1">
            <a:extLst>
              <a:ext uri="{FF2B5EF4-FFF2-40B4-BE49-F238E27FC236}">
                <a16:creationId xmlns:a16="http://schemas.microsoft.com/office/drawing/2014/main" id="{D932972E-364F-E72E-2CFA-4773E1CA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BFB3868-C364-C8C7-29BC-FF3DE02DB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1" y="5111847"/>
            <a:ext cx="2411235" cy="15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7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A7DC7-4589-E154-C3B7-6ADAB74C0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113CE5F1-8147-C4E9-2977-EEEF6CB35B75}"/>
              </a:ext>
            </a:extLst>
          </p:cNvPr>
          <p:cNvCxnSpPr/>
          <p:nvPr/>
        </p:nvCxnSpPr>
        <p:spPr>
          <a:xfrm>
            <a:off x="740663" y="4507992"/>
            <a:ext cx="104607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5D73ED0E-C2F9-689D-8DFD-D64D7FBE5E00}"/>
              </a:ext>
            </a:extLst>
          </p:cNvPr>
          <p:cNvSpPr txBox="1"/>
          <p:nvPr/>
        </p:nvSpPr>
        <p:spPr>
          <a:xfrm>
            <a:off x="544184" y="561000"/>
            <a:ext cx="5811719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Løn/pensionsudmøntning OK26 Legepladsmedarbejdere</a:t>
            </a:r>
            <a:endParaRPr lang="da-DK" sz="24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01C675A-4D65-FDD4-27C9-C77A496B622D}"/>
              </a:ext>
            </a:extLst>
          </p:cNvPr>
          <p:cNvSpPr txBox="1"/>
          <p:nvPr/>
        </p:nvSpPr>
        <p:spPr>
          <a:xfrm>
            <a:off x="329959" y="4500248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2026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6DC09550-A47F-B459-4E91-962C2CFD790C}"/>
              </a:ext>
            </a:extLst>
          </p:cNvPr>
          <p:cNvSpPr txBox="1"/>
          <p:nvPr/>
        </p:nvSpPr>
        <p:spPr>
          <a:xfrm>
            <a:off x="10647743" y="4505876"/>
            <a:ext cx="878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2029</a:t>
            </a:r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FA7C92FA-CCAD-169E-66FF-976C7F880A67}"/>
              </a:ext>
            </a:extLst>
          </p:cNvPr>
          <p:cNvSpPr/>
          <p:nvPr/>
        </p:nvSpPr>
        <p:spPr>
          <a:xfrm>
            <a:off x="744286" y="1878695"/>
            <a:ext cx="45719" cy="2629298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C3D8FFB6-557E-F8BA-BD19-C9F3EE813CDF}"/>
              </a:ext>
            </a:extLst>
          </p:cNvPr>
          <p:cNvSpPr txBox="1"/>
          <p:nvPr/>
        </p:nvSpPr>
        <p:spPr>
          <a:xfrm>
            <a:off x="93761" y="1607026"/>
            <a:ext cx="1903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2,4% generelle lønstigninger</a:t>
            </a:r>
          </a:p>
        </p:txBody>
      </p:sp>
      <p:sp>
        <p:nvSpPr>
          <p:cNvPr id="24" name="Cylinder 23">
            <a:extLst>
              <a:ext uri="{FF2B5EF4-FFF2-40B4-BE49-F238E27FC236}">
                <a16:creationId xmlns:a16="http://schemas.microsoft.com/office/drawing/2014/main" id="{EE0B481B-1FBB-9C20-1DB3-EB834127CEF1}"/>
              </a:ext>
            </a:extLst>
          </p:cNvPr>
          <p:cNvSpPr/>
          <p:nvPr/>
        </p:nvSpPr>
        <p:spPr>
          <a:xfrm flipH="1">
            <a:off x="2620888" y="3333992"/>
            <a:ext cx="45719" cy="1171884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AD0304ED-36E8-0B8D-F974-160273045582}"/>
              </a:ext>
            </a:extLst>
          </p:cNvPr>
          <p:cNvSpPr txBox="1"/>
          <p:nvPr/>
        </p:nvSpPr>
        <p:spPr>
          <a:xfrm>
            <a:off x="2102952" y="451783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2026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C3E81427-29D6-B17F-0707-C28F0595166B}"/>
              </a:ext>
            </a:extLst>
          </p:cNvPr>
          <p:cNvSpPr txBox="1"/>
          <p:nvPr/>
        </p:nvSpPr>
        <p:spPr>
          <a:xfrm>
            <a:off x="1656938" y="3062538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7605FB23-DE71-C529-6382-DC3869ADD7A4}"/>
              </a:ext>
            </a:extLst>
          </p:cNvPr>
          <p:cNvSpPr txBox="1"/>
          <p:nvPr/>
        </p:nvSpPr>
        <p:spPr>
          <a:xfrm>
            <a:off x="4063497" y="4505876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2027</a:t>
            </a:r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F0B97176-B6DF-0562-8DBA-709D010B25A8}"/>
              </a:ext>
            </a:extLst>
          </p:cNvPr>
          <p:cNvSpPr/>
          <p:nvPr/>
        </p:nvSpPr>
        <p:spPr>
          <a:xfrm>
            <a:off x="4442488" y="4102996"/>
            <a:ext cx="45719" cy="384877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5AD6CB9E-0668-2EF7-0E36-E30E16AA6E0A}"/>
              </a:ext>
            </a:extLst>
          </p:cNvPr>
          <p:cNvSpPr txBox="1"/>
          <p:nvPr/>
        </p:nvSpPr>
        <p:spPr>
          <a:xfrm>
            <a:off x="3431249" y="3502832"/>
            <a:ext cx="21435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Forhøjelse af grundlønstillæg</a:t>
            </a:r>
          </a:p>
          <a:p>
            <a:r>
              <a:rPr lang="da-DK" sz="1100" dirty="0"/>
              <a:t>Forhøjelse af pension</a:t>
            </a:r>
          </a:p>
          <a:p>
            <a:r>
              <a:rPr lang="da-DK" sz="1100" dirty="0"/>
              <a:t>Forhøjelse af kval. Tillæg v. +4 år</a:t>
            </a:r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C1F4B204-063C-8915-4E70-2DC0C87FCFAF}"/>
              </a:ext>
            </a:extLst>
          </p:cNvPr>
          <p:cNvSpPr/>
          <p:nvPr/>
        </p:nvSpPr>
        <p:spPr>
          <a:xfrm>
            <a:off x="6155078" y="3354716"/>
            <a:ext cx="45719" cy="1133157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189FE385-FF6D-E5F8-C8F4-685CF5FEFEC5}"/>
              </a:ext>
            </a:extLst>
          </p:cNvPr>
          <p:cNvSpPr txBox="1"/>
          <p:nvPr/>
        </p:nvSpPr>
        <p:spPr>
          <a:xfrm>
            <a:off x="5648787" y="451783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2027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909B3347-6BDD-B85E-EFFC-8710333EAF4B}"/>
              </a:ext>
            </a:extLst>
          </p:cNvPr>
          <p:cNvSpPr txBox="1"/>
          <p:nvPr/>
        </p:nvSpPr>
        <p:spPr>
          <a:xfrm>
            <a:off x="7417050" y="4505876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2028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987CA3E2-2A6D-AD83-E313-E73C74260496}"/>
              </a:ext>
            </a:extLst>
          </p:cNvPr>
          <p:cNvSpPr txBox="1"/>
          <p:nvPr/>
        </p:nvSpPr>
        <p:spPr>
          <a:xfrm>
            <a:off x="8997761" y="450587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2028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138BE2EA-5133-CEBA-23C7-1A707032DF20}"/>
              </a:ext>
            </a:extLst>
          </p:cNvPr>
          <p:cNvSpPr txBox="1"/>
          <p:nvPr/>
        </p:nvSpPr>
        <p:spPr>
          <a:xfrm>
            <a:off x="5191128" y="3072382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B7BBEF76-368F-3646-7981-73C702BCA5E0}"/>
              </a:ext>
            </a:extLst>
          </p:cNvPr>
          <p:cNvSpPr txBox="1"/>
          <p:nvPr/>
        </p:nvSpPr>
        <p:spPr>
          <a:xfrm>
            <a:off x="6868351" y="2349655"/>
            <a:ext cx="1903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1,6% generelle lønstigninger</a:t>
            </a:r>
          </a:p>
        </p:txBody>
      </p:sp>
      <p:sp>
        <p:nvSpPr>
          <p:cNvPr id="49" name="Cylinder 48">
            <a:extLst>
              <a:ext uri="{FF2B5EF4-FFF2-40B4-BE49-F238E27FC236}">
                <a16:creationId xmlns:a16="http://schemas.microsoft.com/office/drawing/2014/main" id="{CF7026AB-A3A2-DA08-73A2-7F441403B61D}"/>
              </a:ext>
            </a:extLst>
          </p:cNvPr>
          <p:cNvSpPr/>
          <p:nvPr/>
        </p:nvSpPr>
        <p:spPr>
          <a:xfrm>
            <a:off x="7797035" y="2615183"/>
            <a:ext cx="45719" cy="1902653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C6CB6C54-23C9-A83D-4DE9-9E6DBB55F0F7}"/>
              </a:ext>
            </a:extLst>
          </p:cNvPr>
          <p:cNvSpPr txBox="1"/>
          <p:nvPr/>
        </p:nvSpPr>
        <p:spPr>
          <a:xfrm>
            <a:off x="8535117" y="3072076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51" name="Cylinder 50">
            <a:extLst>
              <a:ext uri="{FF2B5EF4-FFF2-40B4-BE49-F238E27FC236}">
                <a16:creationId xmlns:a16="http://schemas.microsoft.com/office/drawing/2014/main" id="{4F6420A4-F5ED-4866-3842-7145D0FA45BB}"/>
              </a:ext>
            </a:extLst>
          </p:cNvPr>
          <p:cNvSpPr/>
          <p:nvPr/>
        </p:nvSpPr>
        <p:spPr>
          <a:xfrm>
            <a:off x="9499067" y="3370963"/>
            <a:ext cx="45719" cy="1133157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2" name="Cylinder 51">
            <a:extLst>
              <a:ext uri="{FF2B5EF4-FFF2-40B4-BE49-F238E27FC236}">
                <a16:creationId xmlns:a16="http://schemas.microsoft.com/office/drawing/2014/main" id="{AEBA4DBE-E0F5-5E70-BB00-F5C54DE4F462}"/>
              </a:ext>
            </a:extLst>
          </p:cNvPr>
          <p:cNvSpPr/>
          <p:nvPr/>
        </p:nvSpPr>
        <p:spPr>
          <a:xfrm>
            <a:off x="11041408" y="4113055"/>
            <a:ext cx="45719" cy="384877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E6BC7899-2959-E8C4-4980-E9A923361DB7}"/>
              </a:ext>
            </a:extLst>
          </p:cNvPr>
          <p:cNvSpPr txBox="1"/>
          <p:nvPr/>
        </p:nvSpPr>
        <p:spPr>
          <a:xfrm>
            <a:off x="10077458" y="3827017"/>
            <a:ext cx="1978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0,16% generelle lønstigninger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F2EFC12C-7A10-35D8-E67C-CC55BD84B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Pladsholder til sidefod 1">
            <a:extLst>
              <a:ext uri="{FF2B5EF4-FFF2-40B4-BE49-F238E27FC236}">
                <a16:creationId xmlns:a16="http://schemas.microsoft.com/office/drawing/2014/main" id="{6F65CAC2-E5E0-1D38-1801-001FC807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2CF3CD1-FF80-92ED-8FE2-D96665997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1" y="5111847"/>
            <a:ext cx="2411235" cy="15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94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3FDFA-C7DA-0FEB-97C9-8A6B11A86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CAAB2DC-8A55-DA85-A2DF-4A0680CCAB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1BA2E0A1-1FD2-D8AE-0ACA-8D066CC6C912}"/>
              </a:ext>
            </a:extLst>
          </p:cNvPr>
          <p:cNvSpPr txBox="1">
            <a:spLocks/>
          </p:cNvSpPr>
          <p:nvPr/>
        </p:nvSpPr>
        <p:spPr>
          <a:xfrm>
            <a:off x="834389" y="146304"/>
            <a:ext cx="8087938" cy="119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Hvornår udmøntes OK26? Fælles 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D7D90A78-DDA5-F263-B93B-B1730F6FB2AE}"/>
              </a:ext>
            </a:extLst>
          </p:cNvPr>
          <p:cNvSpPr txBox="1">
            <a:spLocks/>
          </p:cNvSpPr>
          <p:nvPr/>
        </p:nvSpPr>
        <p:spPr>
          <a:xfrm>
            <a:off x="704088" y="1197864"/>
            <a:ext cx="9646919" cy="5038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E57A57-C0A4-2917-80C6-701A2166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cxnSp>
        <p:nvCxnSpPr>
          <p:cNvPr id="3" name="Lige pilforbindelse 2">
            <a:extLst>
              <a:ext uri="{FF2B5EF4-FFF2-40B4-BE49-F238E27FC236}">
                <a16:creationId xmlns:a16="http://schemas.microsoft.com/office/drawing/2014/main" id="{F3BB3F32-3237-5CEA-7038-DF598FC44A31}"/>
              </a:ext>
            </a:extLst>
          </p:cNvPr>
          <p:cNvCxnSpPr>
            <a:cxnSpLocks/>
          </p:cNvCxnSpPr>
          <p:nvPr/>
        </p:nvCxnSpPr>
        <p:spPr>
          <a:xfrm flipV="1">
            <a:off x="413083" y="4517836"/>
            <a:ext cx="10467353" cy="173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C8740C96-6C30-DA01-0605-D214C7CD755B}"/>
              </a:ext>
            </a:extLst>
          </p:cNvPr>
          <p:cNvSpPr txBox="1"/>
          <p:nvPr/>
        </p:nvSpPr>
        <p:spPr>
          <a:xfrm>
            <a:off x="413083" y="4500248"/>
            <a:ext cx="11913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1.april 2026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D5787F7-055B-421E-3BDA-F929D17004AC}"/>
              </a:ext>
            </a:extLst>
          </p:cNvPr>
          <p:cNvSpPr txBox="1"/>
          <p:nvPr/>
        </p:nvSpPr>
        <p:spPr>
          <a:xfrm>
            <a:off x="5036826" y="4562478"/>
            <a:ext cx="14464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Januar 2027 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ECBF3A1E-5A9F-75CF-7CD3-25B2CB14F25C}"/>
              </a:ext>
            </a:extLst>
          </p:cNvPr>
          <p:cNvSpPr txBox="1"/>
          <p:nvPr/>
        </p:nvSpPr>
        <p:spPr>
          <a:xfrm>
            <a:off x="9659954" y="4537955"/>
            <a:ext cx="13695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1.Januar 2028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B89F4E03-00D5-8535-AD77-E36628976C53}"/>
              </a:ext>
            </a:extLst>
          </p:cNvPr>
          <p:cNvSpPr txBox="1"/>
          <p:nvPr/>
        </p:nvSpPr>
        <p:spPr>
          <a:xfrm>
            <a:off x="878186" y="3408538"/>
            <a:ext cx="245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/>
              <a:t>Nye barselsrettigheder</a:t>
            </a:r>
          </a:p>
          <a:p>
            <a:r>
              <a:rPr lang="da-DK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CD493924-9F6C-6AA2-78C6-58A53BE8995C}"/>
              </a:ext>
            </a:extLst>
          </p:cNvPr>
          <p:cNvSpPr txBox="1"/>
          <p:nvPr/>
        </p:nvSpPr>
        <p:spPr>
          <a:xfrm>
            <a:off x="114882" y="2643857"/>
            <a:ext cx="32713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/>
              <a:t>Udvidelse af løn ved barns sygdom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FC009350-B0F6-0A7D-5773-63361010ED7E}"/>
              </a:ext>
            </a:extLst>
          </p:cNvPr>
          <p:cNvSpPr txBox="1"/>
          <p:nvPr/>
        </p:nvSpPr>
        <p:spPr>
          <a:xfrm>
            <a:off x="9297682" y="3393870"/>
            <a:ext cx="24548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/>
              <a:t>Ny </a:t>
            </a:r>
            <a:r>
              <a:rPr lang="da-DK" sz="1500" b="1" dirty="0" err="1"/>
              <a:t>fritvalgsordning</a:t>
            </a:r>
            <a:r>
              <a:rPr lang="da-DK" sz="1500" b="1" dirty="0"/>
              <a:t> 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354E900E-831E-5224-FC3E-43A02E105A8F}"/>
              </a:ext>
            </a:extLst>
          </p:cNvPr>
          <p:cNvSpPr txBox="1"/>
          <p:nvPr/>
        </p:nvSpPr>
        <p:spPr>
          <a:xfrm>
            <a:off x="4675158" y="3408538"/>
            <a:ext cx="24548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/>
              <a:t>Ny aftale om lokalløn </a:t>
            </a:r>
          </a:p>
        </p:txBody>
      </p:sp>
      <p:sp>
        <p:nvSpPr>
          <p:cNvPr id="41" name="Pil: nedad 40">
            <a:extLst>
              <a:ext uri="{FF2B5EF4-FFF2-40B4-BE49-F238E27FC236}">
                <a16:creationId xmlns:a16="http://schemas.microsoft.com/office/drawing/2014/main" id="{14C24B0D-19F0-65B0-61E7-E8EE92EA632F}"/>
              </a:ext>
            </a:extLst>
          </p:cNvPr>
          <p:cNvSpPr/>
          <p:nvPr/>
        </p:nvSpPr>
        <p:spPr>
          <a:xfrm>
            <a:off x="10203151" y="3770049"/>
            <a:ext cx="275047" cy="73019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Pil: nedad 41">
            <a:extLst>
              <a:ext uri="{FF2B5EF4-FFF2-40B4-BE49-F238E27FC236}">
                <a16:creationId xmlns:a16="http://schemas.microsoft.com/office/drawing/2014/main" id="{0DDDA30D-78C5-C26A-E8F9-1FB6AB59ABE1}"/>
              </a:ext>
            </a:extLst>
          </p:cNvPr>
          <p:cNvSpPr/>
          <p:nvPr/>
        </p:nvSpPr>
        <p:spPr>
          <a:xfrm>
            <a:off x="603139" y="3014098"/>
            <a:ext cx="275047" cy="14919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Pil: nedad 42">
            <a:extLst>
              <a:ext uri="{FF2B5EF4-FFF2-40B4-BE49-F238E27FC236}">
                <a16:creationId xmlns:a16="http://schemas.microsoft.com/office/drawing/2014/main" id="{7FA936A2-E9FA-9F2E-FE06-BC2E08384DEC}"/>
              </a:ext>
            </a:extLst>
          </p:cNvPr>
          <p:cNvSpPr/>
          <p:nvPr/>
        </p:nvSpPr>
        <p:spPr>
          <a:xfrm>
            <a:off x="1090632" y="3770049"/>
            <a:ext cx="275047" cy="7381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Pil: nedad 44">
            <a:extLst>
              <a:ext uri="{FF2B5EF4-FFF2-40B4-BE49-F238E27FC236}">
                <a16:creationId xmlns:a16="http://schemas.microsoft.com/office/drawing/2014/main" id="{7F47B3BB-E375-2710-4C39-C192D3132DBE}"/>
              </a:ext>
            </a:extLst>
          </p:cNvPr>
          <p:cNvSpPr/>
          <p:nvPr/>
        </p:nvSpPr>
        <p:spPr>
          <a:xfrm>
            <a:off x="5485022" y="3770946"/>
            <a:ext cx="275047" cy="7381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CA501A-A664-496B-7236-11875762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1" y="5111847"/>
            <a:ext cx="2411235" cy="15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9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93F5B-F4C4-9026-A799-3794082CE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5E408B6-17E0-800A-FC03-77717A121B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CEABE209-ED99-27C8-940E-7BE6167A7DB7}"/>
              </a:ext>
            </a:extLst>
          </p:cNvPr>
          <p:cNvSpPr txBox="1">
            <a:spLocks/>
          </p:cNvSpPr>
          <p:nvPr/>
        </p:nvSpPr>
        <p:spPr>
          <a:xfrm>
            <a:off x="834389" y="146304"/>
            <a:ext cx="9140884" cy="119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Udvidelse af løn ved barns sygdom 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B86BC4B6-6831-7DDF-9AF2-787897FD1A6D}"/>
              </a:ext>
            </a:extLst>
          </p:cNvPr>
          <p:cNvSpPr txBox="1">
            <a:spLocks/>
          </p:cNvSpPr>
          <p:nvPr/>
        </p:nvSpPr>
        <p:spPr>
          <a:xfrm>
            <a:off x="704088" y="1197864"/>
            <a:ext cx="9646919" cy="5038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3000" dirty="0"/>
              <a:t>Hjemkaldelsesdag  (0) (NY)</a:t>
            </a:r>
          </a:p>
          <a:p>
            <a:pPr marL="0" indent="0">
              <a:buNone/>
            </a:pPr>
            <a:r>
              <a:rPr lang="da-DK" sz="3000" dirty="0"/>
              <a:t>1. sygedag </a:t>
            </a:r>
          </a:p>
          <a:p>
            <a:pPr marL="0" indent="0">
              <a:buNone/>
            </a:pPr>
            <a:r>
              <a:rPr lang="da-DK" sz="3000" dirty="0"/>
              <a:t>2. sygedag</a:t>
            </a:r>
          </a:p>
          <a:p>
            <a:pPr marL="0" indent="0">
              <a:buNone/>
            </a:pPr>
            <a:r>
              <a:rPr lang="da-DK" sz="3000" dirty="0"/>
              <a:t>3. sygedag (NY)</a:t>
            </a:r>
          </a:p>
          <a:p>
            <a:pPr marL="0" indent="0">
              <a:buNone/>
            </a:pPr>
            <a:endParaRPr lang="da-DK" sz="3000" dirty="0"/>
          </a:p>
          <a:p>
            <a:pPr marL="0" indent="0">
              <a:buNone/>
            </a:pPr>
            <a:r>
              <a:rPr lang="da-D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Nye barselsrettigheder</a:t>
            </a:r>
            <a:endParaRPr lang="da-DK" sz="3000" dirty="0"/>
          </a:p>
          <a:p>
            <a:pPr marL="0" indent="0" algn="ctr">
              <a:buNone/>
            </a:pPr>
            <a:r>
              <a:rPr lang="da-DK" sz="3200" dirty="0"/>
              <a:t>Begge dele gennemgås sammen med aftalen om fravær af familiemæssige årsager på næste TR-møde </a:t>
            </a:r>
          </a:p>
          <a:p>
            <a:pPr marL="171450" indent="-171450"/>
            <a:endParaRPr lang="da-DK" sz="3000" dirty="0"/>
          </a:p>
          <a:p>
            <a:endParaRPr lang="da-DK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B87580DB-DD09-ED6B-CDCA-B5FA9E65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52288-586A-7DA0-E3A1-B5D907517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1" y="5111847"/>
            <a:ext cx="2411235" cy="15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4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DD7D9-D0ED-A618-CD81-4480D5639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3DD36-12AA-8A3F-B815-72C10C2A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b="1" dirty="0"/>
              <a:t>NYE AFTALER OM LOKALLØN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4D36F1-2CF1-886D-581F-61FFE6952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7359"/>
            <a:ext cx="7532803" cy="4530725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sz="1900" b="1" dirty="0"/>
              <a:t>Styrkede rammer og roller til tillidsrepræsentanter og de lokale fagforeninger</a:t>
            </a:r>
          </a:p>
          <a:p>
            <a:r>
              <a:rPr lang="da-DK" sz="1900" dirty="0"/>
              <a:t>Ligestilling mellem TR og lokal fagforening </a:t>
            </a:r>
          </a:p>
          <a:p>
            <a:r>
              <a:rPr lang="da-DK" sz="1900" dirty="0"/>
              <a:t>Sikring af oplysninger om ansatte og lønforhold mv. </a:t>
            </a:r>
          </a:p>
          <a:p>
            <a:pPr marL="0" indent="0">
              <a:buNone/>
            </a:pPr>
            <a:endParaRPr lang="da-DK" sz="1900" dirty="0"/>
          </a:p>
          <a:p>
            <a:pPr marL="0" indent="0">
              <a:buNone/>
            </a:pPr>
            <a:r>
              <a:rPr lang="da-DK" sz="1900" b="1" dirty="0"/>
              <a:t>Nye procedurer ved nyansættelser </a:t>
            </a:r>
          </a:p>
          <a:p>
            <a:r>
              <a:rPr lang="da-DK" sz="1900" dirty="0"/>
              <a:t>Lønnen skal være på plads hurtigere </a:t>
            </a:r>
          </a:p>
          <a:p>
            <a:r>
              <a:rPr lang="da-DK" sz="1900" dirty="0"/>
              <a:t>FOA skal altid inddrages i lønfastsættelsen </a:t>
            </a:r>
          </a:p>
          <a:p>
            <a:pPr lvl="1"/>
            <a:r>
              <a:rPr lang="da-DK" sz="1400" dirty="0"/>
              <a:t>Arbejdsgiver sender orienteringer ifm. med nyansættelser (oplysninger og lønforslag). </a:t>
            </a:r>
          </a:p>
          <a:p>
            <a:pPr lvl="1"/>
            <a:r>
              <a:rPr lang="da-DK" sz="1400" dirty="0"/>
              <a:t>Sikring af FOA modellen</a:t>
            </a:r>
          </a:p>
          <a:p>
            <a:pPr lvl="1"/>
            <a:endParaRPr lang="da-DK" sz="1400" dirty="0"/>
          </a:p>
          <a:p>
            <a:r>
              <a:rPr lang="da-DK" sz="1900" dirty="0"/>
              <a:t>4 ugers frist for anmodning om forhandling ved nyansættelser</a:t>
            </a:r>
          </a:p>
          <a:p>
            <a:r>
              <a:rPr lang="da-DK" sz="1900" dirty="0"/>
              <a:t>Mulighed for oversigt hver 3. måneder over alle timelønnede tilkaldevikarer </a:t>
            </a:r>
          </a:p>
          <a:p>
            <a:pPr marL="0" indent="0">
              <a:buNone/>
            </a:pPr>
            <a:endParaRPr lang="da-DK" sz="1900" b="1" dirty="0"/>
          </a:p>
          <a:p>
            <a:pPr marL="0" indent="0">
              <a:buNone/>
            </a:pPr>
            <a:r>
              <a:rPr lang="da-DK" sz="1900" b="1" dirty="0"/>
              <a:t>Bedre grundlag for de årlige lønforhandlinger </a:t>
            </a:r>
          </a:p>
          <a:p>
            <a:r>
              <a:rPr lang="da-DK" sz="1900" dirty="0"/>
              <a:t>Bagsideoplysninger til </a:t>
            </a:r>
            <a:r>
              <a:rPr lang="da-DK" sz="1900" dirty="0" err="1"/>
              <a:t>FOAs</a:t>
            </a:r>
            <a:r>
              <a:rPr lang="da-DK" sz="1900" dirty="0"/>
              <a:t> lønrapporter er sikret til de årlige lønforhandlinger  </a:t>
            </a:r>
          </a:p>
          <a:p>
            <a:r>
              <a:rPr lang="da-DK" sz="1900" dirty="0"/>
              <a:t>Der kan også udarbejdes relevant lønstatistiks materiale til brug for den lokale forhandling, fx lønudvikling</a:t>
            </a:r>
          </a:p>
          <a:p>
            <a:pPr marL="0" indent="0">
              <a:buNone/>
            </a:pPr>
            <a:endParaRPr lang="da-DK" sz="2000" i="1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628E8835-BB89-CAD4-4DFD-886A4597DE8F}"/>
              </a:ext>
            </a:extLst>
          </p:cNvPr>
          <p:cNvSpPr txBox="1">
            <a:spLocks/>
          </p:cNvSpPr>
          <p:nvPr/>
        </p:nvSpPr>
        <p:spPr>
          <a:xfrm>
            <a:off x="8414157" y="1852121"/>
            <a:ext cx="3227109" cy="452596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b="1"/>
              <a:t>De nye aftaler træder i kraft 1. april 2027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/>
          </a:p>
          <a:p>
            <a:pPr marL="0" indent="0">
              <a:buFont typeface="Arial" panose="020B0604020202020204" pitchFamily="34" charset="0"/>
              <a:buNone/>
            </a:pPr>
            <a:r>
              <a:rPr lang="da-DK"/>
              <a:t>Det betyder bl.a.: </a:t>
            </a:r>
          </a:p>
          <a:p>
            <a:r>
              <a:rPr lang="da-DK"/>
              <a:t>Aftalerne om lokalløn på det kommunale område ensrettes</a:t>
            </a:r>
          </a:p>
          <a:p>
            <a:endParaRPr lang="da-DK"/>
          </a:p>
          <a:p>
            <a:r>
              <a:rPr lang="da-DK"/>
              <a:t>(Gen)forhandling af eksisterende procedureaftaler (inden)</a:t>
            </a:r>
          </a:p>
          <a:p>
            <a:endParaRPr lang="da-DK"/>
          </a:p>
          <a:p>
            <a:r>
              <a:rPr lang="da-DK"/>
              <a:t>Udmøntning og forhandling af nye lokale lønmidler</a:t>
            </a:r>
          </a:p>
          <a:p>
            <a:endParaRPr lang="da-DK"/>
          </a:p>
          <a:p>
            <a:r>
              <a:rPr lang="da-DK"/>
              <a:t>Behov for synlighed ifm. nyansættelser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5BFFE02-DB57-3799-3D39-A60705A76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765" y="142798"/>
            <a:ext cx="2411235" cy="15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08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E65D0-BF73-02AB-52FE-5F4E398E8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FDDEDCE-9CD9-6CB4-3128-8D2ECBC11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E4C9633C-EDFB-203E-9B43-59AE2118E2A3}"/>
              </a:ext>
            </a:extLst>
          </p:cNvPr>
          <p:cNvSpPr txBox="1">
            <a:spLocks/>
          </p:cNvSpPr>
          <p:nvPr/>
        </p:nvSpPr>
        <p:spPr>
          <a:xfrm>
            <a:off x="834389" y="146304"/>
            <a:ext cx="8087938" cy="119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Fritvalgsordning</a:t>
            </a:r>
            <a:r>
              <a:rPr lang="da-DK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OK26 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BB46CDCB-CD3A-83A5-16D3-FF59347B7983}"/>
              </a:ext>
            </a:extLst>
          </p:cNvPr>
          <p:cNvSpPr txBox="1">
            <a:spLocks/>
          </p:cNvSpPr>
          <p:nvPr/>
        </p:nvSpPr>
        <p:spPr>
          <a:xfrm>
            <a:off x="704088" y="1197864"/>
            <a:ext cx="9646919" cy="5038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/>
              <a:t>Jeres </a:t>
            </a:r>
            <a:r>
              <a:rPr lang="da-DK" b="1" dirty="0" err="1"/>
              <a:t>fritvalgsordning</a:t>
            </a:r>
            <a:r>
              <a:rPr lang="da-DK" b="1" dirty="0"/>
              <a:t> fortsætter som hidtil indtil 1. januar 2028 !</a:t>
            </a:r>
          </a:p>
          <a:p>
            <a:r>
              <a:rPr lang="da-DK" dirty="0"/>
              <a:t>Husk at orienter kollegaer om at foretage valg mellem løn eller pension senest 1. oktober og ved nyansættelse (skriftligt) </a:t>
            </a:r>
          </a:p>
          <a:p>
            <a:r>
              <a:rPr lang="da-DK" dirty="0"/>
              <a:t>Vi gennemgår den nye model i god tid inden den træder i kraft.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8A7EACDC-7B06-B8BA-1198-30A5B9DE5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B4800-36D5-D70C-8EF2-6AC43F805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1" y="5111847"/>
            <a:ext cx="2411235" cy="15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175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8635B-7F41-3D07-6D7F-12D242991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57823F5-82CD-5762-70AF-EE2451CDF6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2674A31A-CC9D-198D-28A5-8845EC9C4D76}"/>
              </a:ext>
            </a:extLst>
          </p:cNvPr>
          <p:cNvSpPr txBox="1">
            <a:spLocks/>
          </p:cNvSpPr>
          <p:nvPr/>
        </p:nvSpPr>
        <p:spPr>
          <a:xfrm>
            <a:off x="834389" y="146304"/>
            <a:ext cx="7096703" cy="119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Dagsorden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C7C69F8E-1221-BA38-57B9-7CA0A275D291}"/>
              </a:ext>
            </a:extLst>
          </p:cNvPr>
          <p:cNvSpPr txBox="1">
            <a:spLocks/>
          </p:cNvSpPr>
          <p:nvPr/>
        </p:nvSpPr>
        <p:spPr>
          <a:xfrm>
            <a:off x="704088" y="1197864"/>
            <a:ext cx="9646919" cy="5038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Kl.09.00 – 09.05 Velkomst og tjek ind</a:t>
            </a:r>
          </a:p>
          <a:p>
            <a:r>
              <a:rPr lang="da-DK" dirty="0"/>
              <a:t>Kl.09.05 – 10.00 Status på OK26</a:t>
            </a:r>
          </a:p>
          <a:p>
            <a:r>
              <a:rPr lang="da-D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Kl. 10.00 – 11:15 Lønforhandling og procedure herom inkl. pause </a:t>
            </a:r>
          </a:p>
          <a:p>
            <a:r>
              <a:rPr lang="da-DK" dirty="0"/>
              <a:t>Kl.11.15 – 11.45 Arbejdspladsklub om lønforhandling</a:t>
            </a:r>
          </a:p>
          <a:p>
            <a:r>
              <a:rPr lang="da-DK" dirty="0"/>
              <a:t>Kl. 11.45 – 12.00 Meddelelser og afslutning på dagen  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F2780320-1707-1B1A-A2AD-B1FB4329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</p:spTree>
    <p:extLst>
      <p:ext uri="{BB962C8B-B14F-4D97-AF65-F5344CB8AC3E}">
        <p14:creationId xmlns:p14="http://schemas.microsoft.com/office/powerpoint/2010/main" val="1060314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DAC9F-E08C-AA7A-54FD-779060262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6926B42-838B-9E11-CCCE-E61F8691A6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042677" y="234343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7EC7D2D0-EB20-A591-CF42-2F4FA3E6A2D2}"/>
              </a:ext>
            </a:extLst>
          </p:cNvPr>
          <p:cNvSpPr txBox="1">
            <a:spLocks/>
          </p:cNvSpPr>
          <p:nvPr/>
        </p:nvSpPr>
        <p:spPr>
          <a:xfrm>
            <a:off x="456920" y="526307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Lønforhandling  </a:t>
            </a:r>
            <a:endParaRPr kumimoji="0" lang="da-DK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5B52F775-963A-CD10-AA7E-ACABE1D72696}"/>
              </a:ext>
            </a:extLst>
          </p:cNvPr>
          <p:cNvSpPr txBox="1">
            <a:spLocks/>
          </p:cNvSpPr>
          <p:nvPr/>
        </p:nvSpPr>
        <p:spPr>
          <a:xfrm>
            <a:off x="834389" y="1760219"/>
            <a:ext cx="8830819" cy="4385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lang="da-DK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BC1F99DF-6843-721B-397D-EB154C36E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Lønforhandling ved nyansættelse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err="1"/>
              <a:t>Casearbejde</a:t>
            </a:r>
            <a:r>
              <a:rPr lang="da-DK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Proces for årlig lønforhandling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Forberedelse og selve lønforhandlingen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Opsamling</a:t>
            </a:r>
          </a:p>
          <a:p>
            <a:endParaRPr lang="da-DK" dirty="0"/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A94731FB-84C3-5592-0A8E-F2DEA78C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pic>
        <p:nvPicPr>
          <p:cNvPr id="3074" name="Picture 2" descr="Lønforhandling | Guide til genforhandling af løn | Lederstof">
            <a:extLst>
              <a:ext uri="{FF2B5EF4-FFF2-40B4-BE49-F238E27FC236}">
                <a16:creationId xmlns:a16="http://schemas.microsoft.com/office/drawing/2014/main" id="{233CD135-F318-4237-B0C8-714DEA973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11" y="3735114"/>
            <a:ext cx="4649726" cy="309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95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7058C-DB3B-3C26-FE94-7457AD554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D430287-21EB-8CE5-C254-FBFEF1CF24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6B7D849-3E6B-7707-3BEA-9CC6353137B4}"/>
              </a:ext>
            </a:extLst>
          </p:cNvPr>
          <p:cNvSpPr txBox="1">
            <a:spLocks/>
          </p:cNvSpPr>
          <p:nvPr/>
        </p:nvSpPr>
        <p:spPr>
          <a:xfrm>
            <a:off x="834389" y="146304"/>
            <a:ext cx="7096703" cy="119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Dagsorden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519D9CD5-CD21-DE59-F3A2-C1404D5EF6A6}"/>
              </a:ext>
            </a:extLst>
          </p:cNvPr>
          <p:cNvSpPr txBox="1">
            <a:spLocks/>
          </p:cNvSpPr>
          <p:nvPr/>
        </p:nvSpPr>
        <p:spPr>
          <a:xfrm>
            <a:off x="704088" y="1197864"/>
            <a:ext cx="9646919" cy="5038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Kl.09.00 – 09.05 Velkomst og tjek ind</a:t>
            </a:r>
          </a:p>
          <a:p>
            <a:r>
              <a:rPr lang="da-DK" dirty="0"/>
              <a:t>Kl.09.05 – 10.00 Status på OK26</a:t>
            </a:r>
          </a:p>
          <a:p>
            <a:r>
              <a:rPr lang="da-DK" dirty="0"/>
              <a:t>Kl. 10.00 – 11:15 Lønforhandling og procedure herom inkl. pause </a:t>
            </a:r>
          </a:p>
          <a:p>
            <a:r>
              <a:rPr lang="da-DK" dirty="0"/>
              <a:t>Kl.11.15 – 11.45 Arbejdspladsklub om lønforhandling</a:t>
            </a:r>
          </a:p>
          <a:p>
            <a:r>
              <a:rPr lang="da-DK" dirty="0"/>
              <a:t>Kl. 11.45 – 12.00 Meddelelser og afslutning på dagen  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CA3BE86D-93EC-A8D8-7435-26A6B946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</p:spTree>
    <p:extLst>
      <p:ext uri="{BB962C8B-B14F-4D97-AF65-F5344CB8AC3E}">
        <p14:creationId xmlns:p14="http://schemas.microsoft.com/office/powerpoint/2010/main" val="346305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E1DDC-7871-D188-CC5D-04779142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Lønforhandling ved nyansættelse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FEF81E-3C0C-6CEB-F023-25C7F99A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0823"/>
            <a:ext cx="9997440" cy="4156139"/>
          </a:xfrm>
        </p:spPr>
        <p:txBody>
          <a:bodyPr>
            <a:normAutofit/>
          </a:bodyPr>
          <a:lstStyle/>
          <a:p>
            <a:pPr lvl="1"/>
            <a:r>
              <a:rPr lang="da-DK" dirty="0"/>
              <a:t>I skal deltage ved ansættelsessamtaler jf. MED-aftalens afsnit 7.3 punkt 14. 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Når I har valgt, hvem I ønsker at ansætte, er det jeres opgave, at forhandle lønnen på plads, ud fra de oplysninger I har fra ansættelsessamtalen, C.V. og dialog med den kommende kollega. 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Lønnen skal helst være på plads inden kollegaen starter</a:t>
            </a:r>
          </a:p>
          <a:p>
            <a:pPr lvl="1"/>
            <a:r>
              <a:rPr lang="da-DK" dirty="0"/>
              <a:t>Fremover bliver fristen for godkendelse af løn 4 uger. 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B520DA-43DA-AD7B-21C7-FD757C1C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1">
            <a:extLst>
              <a:ext uri="{FF2B5EF4-FFF2-40B4-BE49-F238E27FC236}">
                <a16:creationId xmlns:a16="http://schemas.microsoft.com/office/drawing/2014/main" id="{3B05C160-2184-CA4A-579D-1D83B9A71C67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FOA-WIFI: Farfartil4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13332C7-D48F-FD64-FFC2-FDFB41C17F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066369" y="19915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6386" name="Picture 2" descr="Arbejdsgiver må gerne spørge om din alder til jobsamtalen | Djøfbladet">
            <a:extLst>
              <a:ext uri="{FF2B5EF4-FFF2-40B4-BE49-F238E27FC236}">
                <a16:creationId xmlns:a16="http://schemas.microsoft.com/office/drawing/2014/main" id="{FA20C2CE-9FB5-D9AD-26C8-0DFC033E2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066" y="4495633"/>
            <a:ext cx="2995863" cy="19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250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82F51-0440-294C-3753-0D832796D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A6F8A-3E29-FF2B-C042-1AFBC1B4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Casearbejde</a:t>
            </a:r>
            <a:r>
              <a:rPr lang="da-DK" dirty="0"/>
              <a:t>: Lønforhandling ved nyansættelse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CB26652-198F-E3D2-81A5-958C93DCD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har ansat Katarina og Peter. </a:t>
            </a:r>
          </a:p>
          <a:p>
            <a:r>
              <a:rPr lang="da-DK" dirty="0"/>
              <a:t>Det er nu din/jeres opgave at lønindplacere dem. </a:t>
            </a:r>
          </a:p>
          <a:p>
            <a:r>
              <a:rPr lang="da-DK" dirty="0"/>
              <a:t>Find derfor ud af, hvor meget erfaring de har og om der er andet, der er relevant for deres lønindplacering.</a:t>
            </a:r>
          </a:p>
          <a:p>
            <a:r>
              <a:rPr lang="da-DK" dirty="0"/>
              <a:t>I har deres C.V. som hjælp. </a:t>
            </a:r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God arbejdslyst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AA93A12-53B3-4981-FB49-5381E5D4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1">
            <a:extLst>
              <a:ext uri="{FF2B5EF4-FFF2-40B4-BE49-F238E27FC236}">
                <a16:creationId xmlns:a16="http://schemas.microsoft.com/office/drawing/2014/main" id="{D5F7D238-9C36-D887-9972-7BD455EB86F8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FOA-WIFI: Farfartil4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AA0FE35-79E0-8BB7-0F61-B2A41EC29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Billede 6" descr="Kvinde: Over 7 millioner royaltyfri stock-illustrationer og tegninger, der  kan licenseres | Shutterstock">
            <a:extLst>
              <a:ext uri="{FF2B5EF4-FFF2-40B4-BE49-F238E27FC236}">
                <a16:creationId xmlns:a16="http://schemas.microsoft.com/office/drawing/2014/main" id="{F4D71A03-AF00-236D-353D-5D6179F1AC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4" t="10029" b="6530"/>
          <a:stretch>
            <a:fillRect/>
          </a:stretch>
        </p:blipFill>
        <p:spPr bwMode="auto">
          <a:xfrm flipH="1">
            <a:off x="0" y="4558674"/>
            <a:ext cx="2593941" cy="1753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Billede 7" descr="Jeg er endt i den klassiske situation: Ung kvinde (29) er faldet for ældre  mand (44)">
            <a:extLst>
              <a:ext uri="{FF2B5EF4-FFF2-40B4-BE49-F238E27FC236}">
                <a16:creationId xmlns:a16="http://schemas.microsoft.com/office/drawing/2014/main" id="{CB5C51F9-D08B-1C30-F0A0-B37D1550A7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-382" r="44783" b="71164"/>
          <a:stretch>
            <a:fillRect/>
          </a:stretch>
        </p:blipFill>
        <p:spPr bwMode="auto">
          <a:xfrm flipH="1">
            <a:off x="9729482" y="4303972"/>
            <a:ext cx="2073029" cy="19530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4754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2E469-E882-4765-3537-DF61A32D3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18AF8-FC71-2D37-06E8-CFE88A11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Opfølgning på </a:t>
            </a:r>
            <a:r>
              <a:rPr lang="da-DK" dirty="0" err="1"/>
              <a:t>Casearbejde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F20ECB-C778-ECFC-841A-AFA7C9267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Hvor mange års erfaring har Peter? </a:t>
            </a:r>
          </a:p>
          <a:p>
            <a:endParaRPr lang="da-DK" dirty="0"/>
          </a:p>
          <a:p>
            <a:r>
              <a:rPr lang="da-DK" dirty="0"/>
              <a:t>Hvordan skal Peter lønindplaceres?</a:t>
            </a:r>
          </a:p>
          <a:p>
            <a:endParaRPr lang="da-DK" dirty="0"/>
          </a:p>
          <a:p>
            <a:r>
              <a:rPr lang="da-DK" dirty="0"/>
              <a:t>Er der baggrund for at forhandle noget udover?</a:t>
            </a:r>
          </a:p>
          <a:p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1710CA8-6ADD-65E4-440D-3899369B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1">
            <a:extLst>
              <a:ext uri="{FF2B5EF4-FFF2-40B4-BE49-F238E27FC236}">
                <a16:creationId xmlns:a16="http://schemas.microsoft.com/office/drawing/2014/main" id="{F4C6219A-6C1B-0782-BE44-6B3F1FF9C9B6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FOA-WIFI: Farfartil4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3F2B3F9-BDBA-7420-381B-833181E23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Billede 6" descr="Jeg er endt i den klassiske situation: Ung kvinde (29) er faldet for ældre  mand (44)">
            <a:extLst>
              <a:ext uri="{FF2B5EF4-FFF2-40B4-BE49-F238E27FC236}">
                <a16:creationId xmlns:a16="http://schemas.microsoft.com/office/drawing/2014/main" id="{0A7D83B9-FED8-4920-E15C-2519A37BCB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-382" r="44783" b="71164"/>
          <a:stretch>
            <a:fillRect/>
          </a:stretch>
        </p:blipFill>
        <p:spPr bwMode="auto">
          <a:xfrm flipH="1">
            <a:off x="8386864" y="3048679"/>
            <a:ext cx="3415648" cy="3217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7860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B8317-5F19-7589-3429-450BF9F0C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B0C43-FB98-34DA-4DCA-90ADEA20E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Opfølgning på </a:t>
            </a:r>
            <a:r>
              <a:rPr lang="da-DK" dirty="0" err="1"/>
              <a:t>Casearbejde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BC954C-10F4-8623-5A54-422D6F13F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D61B38F-DEFA-1146-18A1-D4083383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1">
            <a:extLst>
              <a:ext uri="{FF2B5EF4-FFF2-40B4-BE49-F238E27FC236}">
                <a16:creationId xmlns:a16="http://schemas.microsoft.com/office/drawing/2014/main" id="{9F59B943-A9CE-42BC-0924-8D864D2E5FA3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FOA-WIFI: Farfartil4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Billede 6" descr="Jeg er endt i den klassiske situation: Ung kvinde (29) er faldet for ældre  mand (44)">
            <a:extLst>
              <a:ext uri="{FF2B5EF4-FFF2-40B4-BE49-F238E27FC236}">
                <a16:creationId xmlns:a16="http://schemas.microsoft.com/office/drawing/2014/main" id="{66229B45-CA5C-D170-F51C-B082808C27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-382" r="44783" b="71164"/>
          <a:stretch>
            <a:fillRect/>
          </a:stretch>
        </p:blipFill>
        <p:spPr bwMode="auto">
          <a:xfrm flipH="1">
            <a:off x="9646920" y="4110958"/>
            <a:ext cx="2545080" cy="23977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689A782-1168-5C67-21CB-184D2E81F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93838"/>
            <a:ext cx="9123947" cy="483396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5F3B338-C90B-EBB7-E434-F303D6AC4B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98443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828D5-1DC8-15F6-D61C-7885600AE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DACFB-6EBD-2430-50F9-7278CB5BE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Opfølgning på </a:t>
            </a:r>
            <a:r>
              <a:rPr lang="da-DK" dirty="0" err="1"/>
              <a:t>Casearbejde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AB7822-D2CD-EF42-8DBF-CB5BA9409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Hvor mange års erfaring har Katarina? </a:t>
            </a:r>
          </a:p>
          <a:p>
            <a:endParaRPr lang="da-DK" dirty="0"/>
          </a:p>
          <a:p>
            <a:r>
              <a:rPr lang="da-DK" dirty="0"/>
              <a:t>Hvordan skal Katarina lønindplaceres?</a:t>
            </a:r>
          </a:p>
          <a:p>
            <a:endParaRPr lang="da-DK" dirty="0"/>
          </a:p>
          <a:p>
            <a:r>
              <a:rPr lang="da-DK" dirty="0"/>
              <a:t>Er der baggrund for at forhandle noget udover?</a:t>
            </a:r>
          </a:p>
          <a:p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2951F87-37E2-F388-E40E-A82F0FB6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1">
            <a:extLst>
              <a:ext uri="{FF2B5EF4-FFF2-40B4-BE49-F238E27FC236}">
                <a16:creationId xmlns:a16="http://schemas.microsoft.com/office/drawing/2014/main" id="{9FD204C3-9A22-3C98-D051-D21FBEB0B507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FOA-WIFI: Farfartil4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00495D4-BD86-64D4-837F-85DDF2B81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Billede 7" descr="Kvinde: Over 7 millioner royaltyfri stock-illustrationer og tegninger, der  kan licenseres | Shutterstock">
            <a:extLst>
              <a:ext uri="{FF2B5EF4-FFF2-40B4-BE49-F238E27FC236}">
                <a16:creationId xmlns:a16="http://schemas.microsoft.com/office/drawing/2014/main" id="{6288509E-5B0D-5EFB-5C83-7CAFE6B661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0"/>
          <a:stretch>
            <a:fillRect/>
          </a:stretch>
        </p:blipFill>
        <p:spPr bwMode="auto">
          <a:xfrm>
            <a:off x="8229600" y="4059936"/>
            <a:ext cx="3735838" cy="21170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258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2A99D-7F90-CB62-5616-541A39E1F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87E14-A0D1-DDE1-4F8E-74A2496B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Opfølgning på </a:t>
            </a:r>
            <a:r>
              <a:rPr lang="da-DK" dirty="0" err="1"/>
              <a:t>Casearbejde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6419F1-C062-E933-13D5-EB73E0A37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BE478C1-11DB-DC9F-39B6-2EB18E1F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1">
            <a:extLst>
              <a:ext uri="{FF2B5EF4-FFF2-40B4-BE49-F238E27FC236}">
                <a16:creationId xmlns:a16="http://schemas.microsoft.com/office/drawing/2014/main" id="{1C8016FE-3D0C-F521-8205-876FF1E4E66B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FOA-WIFI: Farfartil4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3A0C641-4166-1F3D-88D7-7E611C2C6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66576"/>
            <a:ext cx="9767679" cy="488977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CDEFFBD-1A04-0E06-09FA-4FF1C6F527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Billede 7" descr="Kvinde: Over 7 millioner royaltyfri stock-illustrationer og tegninger, der  kan licenseres | Shutterstock">
            <a:extLst>
              <a:ext uri="{FF2B5EF4-FFF2-40B4-BE49-F238E27FC236}">
                <a16:creationId xmlns:a16="http://schemas.microsoft.com/office/drawing/2014/main" id="{B60D1BCB-E184-D2F3-2AE5-4C50F8A381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r="21179" b="6530"/>
          <a:stretch>
            <a:fillRect/>
          </a:stretch>
        </p:blipFill>
        <p:spPr bwMode="auto">
          <a:xfrm>
            <a:off x="9532620" y="4151391"/>
            <a:ext cx="2394113" cy="25399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5626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23322-CFA9-0092-28AE-348349D70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12D685F4-A451-9CCE-10FB-A7CA18517E06}"/>
              </a:ext>
            </a:extLst>
          </p:cNvPr>
          <p:cNvSpPr txBox="1">
            <a:spLocks/>
          </p:cNvSpPr>
          <p:nvPr/>
        </p:nvSpPr>
        <p:spPr>
          <a:xfrm>
            <a:off x="456920" y="526307"/>
            <a:ext cx="8618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9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Pause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              15 min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3177EF21-5D48-590E-6571-709F9148FEE3}"/>
              </a:ext>
            </a:extLst>
          </p:cNvPr>
          <p:cNvSpPr txBox="1">
            <a:spLocks/>
          </p:cNvSpPr>
          <p:nvPr/>
        </p:nvSpPr>
        <p:spPr>
          <a:xfrm>
            <a:off x="299452" y="1189088"/>
            <a:ext cx="8618518" cy="4800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0C94B316-251E-9EF4-5F31-BA524A0D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Lene Jæger Klausen på LinkedIn: #fordenreneeraltingrent  #kritikeretnytperspektiv #ladosgrinesammen">
            <a:extLst>
              <a:ext uri="{FF2B5EF4-FFF2-40B4-BE49-F238E27FC236}">
                <a16:creationId xmlns:a16="http://schemas.microsoft.com/office/drawing/2014/main" id="{C90E44BB-E05C-76E5-DC36-FA747C3BD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25009" r="11918" b="8084"/>
          <a:stretch/>
        </p:blipFill>
        <p:spPr bwMode="auto">
          <a:xfrm>
            <a:off x="2373085" y="3657601"/>
            <a:ext cx="5786606" cy="23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C87D0F8-FB5E-7AAB-26E3-20D0A5B4F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0770" y="231933"/>
            <a:ext cx="191431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91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22D1F-7A6E-180D-8D16-CF99AA33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Proces for årlig lønforhandling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255724-1E2A-DB94-61ED-D02248033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Behandling af budget i MED inden budgetårets start</a:t>
            </a:r>
          </a:p>
          <a:p>
            <a:r>
              <a:rPr lang="da-DK" dirty="0"/>
              <a:t>Økonomisk råderum drøftes med TR inden de årlige lønforhandlinger afvikles</a:t>
            </a:r>
          </a:p>
          <a:p>
            <a:r>
              <a:rPr lang="da-DK" dirty="0"/>
              <a:t>TR begærer forhandling og anmoder om lønoplysninger for ansatte på</a:t>
            </a:r>
            <a:r>
              <a:rPr lang="da-DK" dirty="0">
                <a:latin typeface="Calibri" panose="020F0502020204030204" pitchFamily="34" charset="0"/>
              </a:rPr>
              <a:t> </a:t>
            </a:r>
            <a:r>
              <a:rPr lang="da-DK" sz="2800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overenskomst 5.60.01 og 1.61.01 (studerende i praktik er ansat på pædagogoverenskomsten)</a:t>
            </a:r>
          </a:p>
          <a:p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 forbereder lønforhandling</a:t>
            </a:r>
          </a:p>
          <a:p>
            <a:pPr lvl="1"/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Arbejdspladsklubmøde</a:t>
            </a:r>
          </a:p>
          <a:p>
            <a:pPr lvl="1"/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Frist for indstillinger – begrundelse uden beløb</a:t>
            </a:r>
          </a:p>
          <a:p>
            <a:pPr lvl="1"/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Krav/forhandlingsudspil fremsendes til klyngeleder/skoleleder – uden beløb</a:t>
            </a:r>
          </a:p>
          <a:p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Forhandling</a:t>
            </a:r>
          </a:p>
          <a:p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Aftale indgås/uenighed</a:t>
            </a:r>
          </a:p>
          <a:p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Tilbagemelding til medarbejderne om aftale/uenighed</a:t>
            </a:r>
          </a:p>
          <a:p>
            <a:pPr lvl="1"/>
            <a:endParaRPr lang="da-DK" dirty="0">
              <a:latin typeface="Calibri" panose="020F050202020403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da-DK" sz="2800" dirty="0">
              <a:latin typeface="Calibri" panose="020F050202020403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3A16B38-A8E3-3A30-7A9D-5F97257C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1">
            <a:extLst>
              <a:ext uri="{FF2B5EF4-FFF2-40B4-BE49-F238E27FC236}">
                <a16:creationId xmlns:a16="http://schemas.microsoft.com/office/drawing/2014/main" id="{D72EADBF-699F-4C3B-02BB-DE5BB8520E65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FOA-WIFI: Farfartil4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8049F86-CBF2-EF72-C11C-FA3E9744A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037492" y="237652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2" descr="Lønforhandling | Guide til genforhandling af løn | Lederstof">
            <a:extLst>
              <a:ext uri="{FF2B5EF4-FFF2-40B4-BE49-F238E27FC236}">
                <a16:creationId xmlns:a16="http://schemas.microsoft.com/office/drawing/2014/main" id="{14784B70-C138-F45F-093B-0538E6A2E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21" y="4415783"/>
            <a:ext cx="3306848" cy="22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96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C69ED-7136-05CF-0959-42BB3901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Forberedelse af forhandlingen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7A8A3E-722F-0709-7515-00103CE39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Hvor mange penge er der? Og er det vigtigt? 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dirty="0"/>
              <a:t>Det lokale økonomiske råderum drøftes med </a:t>
            </a:r>
            <a:r>
              <a:rPr lang="da-DK" b="1" dirty="0"/>
              <a:t>TR</a:t>
            </a:r>
            <a:r>
              <a:rPr lang="da-DK" dirty="0"/>
              <a:t> inden de lokale lønforhandlinger afvikles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Anmod om lønoplysninger 3 mdr. inden forhandlingen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dirty="0"/>
              <a:t>Se sidste slide for standardmail med minimumsoplysninger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Afklar hvad I vil opnå, hvad der har højest prioritet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dirty="0"/>
              <a:t>Engangstillæg altid i nutidskroner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dirty="0"/>
              <a:t>Varige tillæg altid i 00-niveau (indgår i reguleringsordningen)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Forventningsafstemning med bagland - arbejdspladsklubmøde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Forberedelse af selve forhandling.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F422BE-D628-D747-48ED-B0C381BF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1">
            <a:extLst>
              <a:ext uri="{FF2B5EF4-FFF2-40B4-BE49-F238E27FC236}">
                <a16:creationId xmlns:a16="http://schemas.microsoft.com/office/drawing/2014/main" id="{ACD615AB-F988-0192-F758-C4A6C5A83404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FOA-WIFI: Farfartil4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42E3417-9282-5249-56B9-A61419619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2" descr="Lønforhandling | Guide til genforhandling af løn | Lederstof">
            <a:extLst>
              <a:ext uri="{FF2B5EF4-FFF2-40B4-BE49-F238E27FC236}">
                <a16:creationId xmlns:a16="http://schemas.microsoft.com/office/drawing/2014/main" id="{514FAB21-5844-2417-D9DE-0151E043F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483" y="5208148"/>
            <a:ext cx="2269991" cy="151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94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8FC84-C436-F9C2-65AF-301EFE6E5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ønforhandling | Guide til genforhandling af løn | Lederstof">
            <a:extLst>
              <a:ext uri="{FF2B5EF4-FFF2-40B4-BE49-F238E27FC236}">
                <a16:creationId xmlns:a16="http://schemas.microsoft.com/office/drawing/2014/main" id="{493E587A-F277-DD7D-486A-1C94FFB5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21" y="4415783"/>
            <a:ext cx="3306848" cy="22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A74C47-0696-C56B-8C66-8008A88F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Forberedelse af forhandlingen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0D0509-04CA-26FC-CB2C-6271ABD30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Drøftelser på arbejdspladsklubmøde</a:t>
            </a:r>
          </a:p>
          <a:p>
            <a:pPr lvl="1"/>
            <a:r>
              <a:rPr lang="da-DK" dirty="0"/>
              <a:t>Hvad vil I opnå i år?</a:t>
            </a:r>
          </a:p>
          <a:p>
            <a:pPr lvl="1"/>
            <a:r>
              <a:rPr lang="da-DK" dirty="0"/>
              <a:t>Forventningsafstemning med bagland – hvad er realistisk engangsbeløb/varige tillæg</a:t>
            </a:r>
          </a:p>
          <a:p>
            <a:pPr lvl="1"/>
            <a:r>
              <a:rPr lang="da-DK" dirty="0"/>
              <a:t>Hvad kan betragtes som ekstraordinært og hvad er en del af kerneopgaven?</a:t>
            </a:r>
          </a:p>
          <a:p>
            <a:r>
              <a:rPr lang="da-DK" dirty="0"/>
              <a:t>Et klart mandat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AAFE29-9175-439F-A2F1-32033473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1">
            <a:extLst>
              <a:ext uri="{FF2B5EF4-FFF2-40B4-BE49-F238E27FC236}">
                <a16:creationId xmlns:a16="http://schemas.microsoft.com/office/drawing/2014/main" id="{49833E34-674A-3819-46B3-E4C74F7B5ED0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FOA-WIFI: Farfartil4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414D644-A6E9-1972-D8DF-D6117EDFBA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066369" y="19915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630E6FE3-1B36-8EC7-4D3C-3779B8F197C5}"/>
              </a:ext>
            </a:extLst>
          </p:cNvPr>
          <p:cNvSpPr txBox="1"/>
          <p:nvPr/>
        </p:nvSpPr>
        <p:spPr>
          <a:xfrm rot="1441299">
            <a:off x="93651" y="2618418"/>
            <a:ext cx="11854039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skal arbejde med dette senere i dag </a:t>
            </a:r>
          </a:p>
        </p:txBody>
      </p:sp>
    </p:spTree>
    <p:extLst>
      <p:ext uri="{BB962C8B-B14F-4D97-AF65-F5344CB8AC3E}">
        <p14:creationId xmlns:p14="http://schemas.microsoft.com/office/powerpoint/2010/main" val="42886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6D715-3A25-BBEF-C25F-52AF6A45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Fællestillidsrepræsentanter almen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77E9688-25CF-7E7F-32E1-72D31C48E18B}"/>
              </a:ext>
            </a:extLst>
          </p:cNvPr>
          <p:cNvSpPr txBox="1"/>
          <p:nvPr/>
        </p:nvSpPr>
        <p:spPr>
          <a:xfrm>
            <a:off x="3467423" y="3894322"/>
            <a:ext cx="2361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dirty="0"/>
          </a:p>
          <a:p>
            <a:r>
              <a:rPr lang="da-DK" sz="2000" dirty="0"/>
              <a:t>Vibeke Jensen </a:t>
            </a:r>
            <a:r>
              <a:rPr lang="da-DK" sz="2000" dirty="0">
                <a:hlinkClick r:id="rId3"/>
              </a:rPr>
              <a:t>vibj@foa.dk</a:t>
            </a:r>
            <a:r>
              <a:rPr lang="da-DK" sz="2000" dirty="0"/>
              <a:t> </a:t>
            </a:r>
          </a:p>
          <a:p>
            <a:pPr marL="0" indent="0">
              <a:buNone/>
            </a:pPr>
            <a:r>
              <a:rPr lang="da-DK" sz="2000" dirty="0" err="1"/>
              <a:t>Tlf</a:t>
            </a:r>
            <a:r>
              <a:rPr lang="da-DK" sz="2000" dirty="0"/>
              <a:t>: 30660079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1137551-9676-2A7F-5059-94270E73D476}"/>
              </a:ext>
            </a:extLst>
          </p:cNvPr>
          <p:cNvSpPr txBox="1"/>
          <p:nvPr/>
        </p:nvSpPr>
        <p:spPr>
          <a:xfrm flipH="1">
            <a:off x="6114476" y="3873137"/>
            <a:ext cx="3430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dirty="0"/>
          </a:p>
          <a:p>
            <a:r>
              <a:rPr lang="da-DK" sz="2000" dirty="0"/>
              <a:t>Nanna Mikkelsen</a:t>
            </a:r>
          </a:p>
          <a:p>
            <a:r>
              <a:rPr lang="da-DK" sz="2000" dirty="0">
                <a:hlinkClick r:id="rId4"/>
              </a:rPr>
              <a:t>nami@foa.dk</a:t>
            </a:r>
            <a:r>
              <a:rPr lang="da-DK" sz="2000" dirty="0">
                <a:hlinkClick r:id="rId5"/>
              </a:rPr>
              <a:t>  </a:t>
            </a:r>
            <a:endParaRPr lang="da-DK" sz="2000" dirty="0"/>
          </a:p>
          <a:p>
            <a:pPr marL="0" indent="0">
              <a:buNone/>
            </a:pPr>
            <a:r>
              <a:rPr lang="da-DK" sz="2000" dirty="0" err="1"/>
              <a:t>Tlf</a:t>
            </a:r>
            <a:r>
              <a:rPr lang="da-DK" sz="2000" dirty="0"/>
              <a:t>: 30785114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E58A645-2F43-EEA8-CFE1-6CC62EE058DF}"/>
              </a:ext>
            </a:extLst>
          </p:cNvPr>
          <p:cNvSpPr txBox="1"/>
          <p:nvPr/>
        </p:nvSpPr>
        <p:spPr>
          <a:xfrm>
            <a:off x="557654" y="4179740"/>
            <a:ext cx="28575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Michala Toftager Bovien</a:t>
            </a:r>
          </a:p>
          <a:p>
            <a:r>
              <a:rPr lang="da-DK" sz="2000" dirty="0">
                <a:hlinkClick r:id="rId6"/>
              </a:rPr>
              <a:t>mitb@foa.dk</a:t>
            </a:r>
            <a:endParaRPr lang="da-DK" sz="2000" dirty="0"/>
          </a:p>
          <a:p>
            <a:r>
              <a:rPr lang="da-DK" sz="2000" dirty="0" err="1"/>
              <a:t>Tlf</a:t>
            </a:r>
            <a:r>
              <a:rPr lang="da-DK" sz="2000" dirty="0"/>
              <a:t>: 30785106</a:t>
            </a:r>
          </a:p>
          <a:p>
            <a:endParaRPr lang="da-DK" sz="14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99F5755-E919-EEC0-CFD8-0E53CF0663AC}"/>
              </a:ext>
            </a:extLst>
          </p:cNvPr>
          <p:cNvSpPr txBox="1"/>
          <p:nvPr/>
        </p:nvSpPr>
        <p:spPr>
          <a:xfrm>
            <a:off x="8709247" y="4133574"/>
            <a:ext cx="3331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Maria Porse </a:t>
            </a:r>
          </a:p>
          <a:p>
            <a:r>
              <a:rPr lang="da-DK" sz="2000" dirty="0">
                <a:hlinkClick r:id="rId7"/>
              </a:rPr>
              <a:t>maria@foa.dk</a:t>
            </a:r>
            <a:endParaRPr lang="da-DK" sz="2000" dirty="0"/>
          </a:p>
          <a:p>
            <a:r>
              <a:rPr lang="da-DK" sz="2000" dirty="0" err="1"/>
              <a:t>Tlf</a:t>
            </a:r>
            <a:r>
              <a:rPr lang="da-DK" sz="2000" dirty="0"/>
              <a:t>: 30785110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90E1EF33-E3C8-50B0-047B-E9E7BA0D4C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955731" y="197282"/>
            <a:ext cx="1495807" cy="1493405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1943112-0014-805D-292F-0DAA49D4E4F3}"/>
              </a:ext>
            </a:extLst>
          </p:cNvPr>
          <p:cNvSpPr txBox="1"/>
          <p:nvPr/>
        </p:nvSpPr>
        <p:spPr>
          <a:xfrm>
            <a:off x="4401312" y="6459490"/>
            <a:ext cx="77906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/>
              <a:t>FOA-WIFI: Farfartil4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1377CE7-14E4-FBF8-AE3C-6E57413FEED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023" r="23973"/>
          <a:stretch/>
        </p:blipFill>
        <p:spPr>
          <a:xfrm>
            <a:off x="8696012" y="1707414"/>
            <a:ext cx="1619279" cy="20908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074DF9F-BAC7-CA19-AA49-1949F8ACE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r="28981"/>
          <a:stretch/>
        </p:blipFill>
        <p:spPr bwMode="auto">
          <a:xfrm>
            <a:off x="6205728" y="1699040"/>
            <a:ext cx="1524000" cy="209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C6318A0-9F96-5FF6-E5DB-1610A3903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8345" r="23197" b="-867"/>
          <a:stretch/>
        </p:blipFill>
        <p:spPr bwMode="auto">
          <a:xfrm>
            <a:off x="682018" y="1695415"/>
            <a:ext cx="1723643" cy="207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5B7BB57-715D-2B7D-C473-7EA18BC0F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r="25806"/>
          <a:stretch/>
        </p:blipFill>
        <p:spPr bwMode="auto">
          <a:xfrm>
            <a:off x="3500498" y="1707607"/>
            <a:ext cx="172364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B970B5E-1180-A299-A949-7B4139608C1F}"/>
              </a:ext>
            </a:extLst>
          </p:cNvPr>
          <p:cNvSpPr txBox="1"/>
          <p:nvPr/>
        </p:nvSpPr>
        <p:spPr>
          <a:xfrm>
            <a:off x="6096000" y="5183390"/>
            <a:ext cx="553834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OBS: Kontaktoplysningerne er til jer </a:t>
            </a:r>
            <a:r>
              <a:rPr lang="da-D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TR’er</a:t>
            </a: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Medlemmerne er velkomne til at kontakte LFS på hovedtelefonen eller gennem FOA min post. </a:t>
            </a:r>
          </a:p>
          <a:p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Hvis I har spørgsmål på medlemmernes vegne, kan I kontakte en FTR.  </a:t>
            </a:r>
          </a:p>
        </p:txBody>
      </p:sp>
    </p:spTree>
    <p:extLst>
      <p:ext uri="{BB962C8B-B14F-4D97-AF65-F5344CB8AC3E}">
        <p14:creationId xmlns:p14="http://schemas.microsoft.com/office/powerpoint/2010/main" val="945474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03E2D-C576-71A5-5097-346A33BD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31" y="357788"/>
            <a:ext cx="10515600" cy="1325563"/>
          </a:xfrm>
        </p:spPr>
        <p:txBody>
          <a:bodyPr/>
          <a:lstStyle/>
          <a:p>
            <a:r>
              <a:rPr lang="da-DK" dirty="0"/>
              <a:t>Relevante overvejelser for TR/TR-kollegiet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701938-52A5-EE59-07D7-22EBD304D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68840" cy="4351338"/>
          </a:xfrm>
        </p:spPr>
        <p:txBody>
          <a:bodyPr/>
          <a:lstStyle/>
          <a:p>
            <a:r>
              <a:rPr lang="da-DK" dirty="0"/>
              <a:t>Forbered aftaleudkast</a:t>
            </a:r>
          </a:p>
          <a:p>
            <a:pPr lvl="1"/>
            <a:r>
              <a:rPr lang="da-DK" dirty="0"/>
              <a:t>Hvem indstilles og hvorfor – beløb aftales til selve forhandlingen</a:t>
            </a:r>
          </a:p>
          <a:p>
            <a:r>
              <a:rPr lang="da-DK" dirty="0"/>
              <a:t>Rammer for forhandlingen – hvem og hvorfor</a:t>
            </a:r>
          </a:p>
          <a:p>
            <a:r>
              <a:rPr lang="da-DK" dirty="0"/>
              <a:t>Kan jeg vende mig om til mit bagland og stå på mål for aftalen?</a:t>
            </a:r>
          </a:p>
          <a:p>
            <a:r>
              <a:rPr lang="da-DK" dirty="0"/>
              <a:t>Hvad laver vi uenighed på?</a:t>
            </a:r>
          </a:p>
          <a:p>
            <a:r>
              <a:rPr lang="da-DK" dirty="0"/>
              <a:t>Hvordan håndterer vi en uenighed?</a:t>
            </a:r>
          </a:p>
          <a:p>
            <a:r>
              <a:rPr lang="da-DK" dirty="0"/>
              <a:t>Skal indstillingerne drøftes med pædagogisk leder forud for forhandlingen?</a:t>
            </a:r>
          </a:p>
          <a:p>
            <a:pPr lvl="1"/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2F2A1C4-AFF2-426C-0EAC-1019D109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1">
            <a:extLst>
              <a:ext uri="{FF2B5EF4-FFF2-40B4-BE49-F238E27FC236}">
                <a16:creationId xmlns:a16="http://schemas.microsoft.com/office/drawing/2014/main" id="{797B6D6E-0D95-FE05-7655-A10FC1AEB485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FOA-WIFI: Farfartil4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981A974-E7B7-F313-1CF8-C2C6B93F7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930651" y="21551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2" descr="Lønforhandling | Guide til genforhandling af løn | Lederstof">
            <a:extLst>
              <a:ext uri="{FF2B5EF4-FFF2-40B4-BE49-F238E27FC236}">
                <a16:creationId xmlns:a16="http://schemas.microsoft.com/office/drawing/2014/main" id="{1705BC1D-AB9B-DEB8-66EA-58F30DF50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206" y="3048700"/>
            <a:ext cx="3306848" cy="22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31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B031B8C-2164-9256-3F1B-DD5FC71B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Selve forhandlingen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40D5E671-818D-B990-59CC-704AD6D6F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Selve forhandlingen</a:t>
            </a:r>
          </a:p>
          <a:p>
            <a:r>
              <a:rPr lang="da-DK" dirty="0"/>
              <a:t>Gennemgå fakta før drøftelser af beløbsstørrelse</a:t>
            </a:r>
          </a:p>
          <a:p>
            <a:r>
              <a:rPr lang="da-DK" dirty="0"/>
              <a:t>Hold dig til konstruktiv og saglig argumentation</a:t>
            </a:r>
          </a:p>
          <a:p>
            <a:r>
              <a:rPr lang="da-DK" dirty="0"/>
              <a:t>Hold pauser og brug dem til:</a:t>
            </a:r>
          </a:p>
          <a:p>
            <a:pPr lvl="1"/>
            <a:r>
              <a:rPr lang="da-DK" dirty="0"/>
              <a:t>Faktuelle afklaringer</a:t>
            </a:r>
          </a:p>
          <a:p>
            <a:pPr lvl="1"/>
            <a:r>
              <a:rPr lang="da-DK" dirty="0"/>
              <a:t>Taktik</a:t>
            </a:r>
          </a:p>
          <a:p>
            <a:pPr lvl="1"/>
            <a:r>
              <a:rPr lang="da-DK" dirty="0"/>
              <a:t>Få renset luften, hvis forhandlingen er gået i hårdknude</a:t>
            </a:r>
          </a:p>
          <a:p>
            <a:pPr lvl="1"/>
            <a:r>
              <a:rPr lang="da-DK" dirty="0"/>
              <a:t>At gennemlæse udkast til referat og sammenholde med forhandlingsudkastet</a:t>
            </a:r>
          </a:p>
          <a:p>
            <a:r>
              <a:rPr lang="da-DK" dirty="0"/>
              <a:t>Forhold jer til differentiering af beløbsstørrelser ift. indsats v. engangstillæg og evt. f- og k-tillæg</a:t>
            </a:r>
          </a:p>
          <a:p>
            <a:r>
              <a:rPr lang="da-DK" dirty="0"/>
              <a:t>Referatet skal være så kort som muligt.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F536BEF-A720-054C-D5BE-39ECB18B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1">
            <a:extLst>
              <a:ext uri="{FF2B5EF4-FFF2-40B4-BE49-F238E27FC236}">
                <a16:creationId xmlns:a16="http://schemas.microsoft.com/office/drawing/2014/main" id="{5DCFDEA0-D0F1-9542-A0C9-D200CB816A41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FOA-WIFI: Farfartil4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B8DD4F3-8886-3010-6D06-FB70213D5C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047115" y="28578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" name="Picture 2" descr="Lønforhandling | Guide til genforhandling af løn | Lederstof">
            <a:extLst>
              <a:ext uri="{FF2B5EF4-FFF2-40B4-BE49-F238E27FC236}">
                <a16:creationId xmlns:a16="http://schemas.microsoft.com/office/drawing/2014/main" id="{0D4C3798-F2F0-0522-6AF2-AC5DFF7F0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202" y="2458167"/>
            <a:ext cx="3306848" cy="22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07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7881C-D699-A4AE-AC8A-A91B2B0E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Efter forhandlingen	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F78B35-A6E2-CD81-0317-F14DBBAF3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Aftal hvordan resultatet præsenteres</a:t>
            </a:r>
          </a:p>
          <a:p>
            <a:r>
              <a:rPr lang="da-DK" dirty="0"/>
              <a:t>Forbered jer på evt. reaktion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1F240E-4040-FA26-E80B-3182DA85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1">
            <a:extLst>
              <a:ext uri="{FF2B5EF4-FFF2-40B4-BE49-F238E27FC236}">
                <a16:creationId xmlns:a16="http://schemas.microsoft.com/office/drawing/2014/main" id="{B488B369-C02D-5F9A-7F37-17BC93C40F0D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FOA-WIFI: Farfartil4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FBA402A-96EE-31BC-A206-A09D8FD50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124119" y="170276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2" descr="Lønforhandling | Guide til genforhandling af løn | Lederstof">
            <a:extLst>
              <a:ext uri="{FF2B5EF4-FFF2-40B4-BE49-F238E27FC236}">
                <a16:creationId xmlns:a16="http://schemas.microsoft.com/office/drawing/2014/main" id="{C17BFF1D-C7DF-8735-A5E3-453DB429C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14" y="2996119"/>
            <a:ext cx="5020108" cy="33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043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AFF14-93A3-389D-173F-463C46E3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Anmodning om lønoplysninger i forbindelse med de lokale lønforhandlinger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A4AC58-C836-9DE6-80F3-0C12CB509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Kære leder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Til brug for den 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årlige lønforhandling anmoder jeg hermed om at få tilsendt lønoplysninger for ansatte på overenskomst 5.60.01 og 1.61.01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Overenskomstområde</a:t>
            </a: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Navn</a:t>
            </a: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Stilling</a:t>
            </a: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Stillingsgruppe </a:t>
            </a: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Arbejdssted</a:t>
            </a: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Beskæftigelsesgrad/lønbrøk</a:t>
            </a: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Grundlønstrin</a:t>
            </a: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Lokal løn (antal trin eller kr. i 00-niveau)</a:t>
            </a: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Aftaletype: (centralt, decentral/forhåndsaftale, individuel)</a:t>
            </a: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Løntype (funktionsløn, kvalifikationsløn, resultatløn)</a:t>
            </a: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Tillægsnavnet - lønseddeloplysninger</a:t>
            </a: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Den faktiske månedlige kroneværdi af de enkelte løndele</a:t>
            </a: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8E6716B8-0E70-2B5B-AD8A-66E465F7C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Værktøjer</a:t>
            </a:r>
          </a:p>
          <a:p>
            <a:r>
              <a:rPr lang="da-DK" dirty="0"/>
              <a:t>Omregner til nutidskroner v. varige tillæg på LFS hjemmeside </a:t>
            </a:r>
          </a:p>
          <a:p>
            <a:pPr lvl="1"/>
            <a:r>
              <a:rPr lang="da-DK" dirty="0">
                <a:hlinkClick r:id="rId2"/>
              </a:rPr>
              <a:t>Lønberegner - omregning fra 00 til nutidskroner</a:t>
            </a:r>
            <a:endParaRPr lang="da-DK" dirty="0"/>
          </a:p>
          <a:p>
            <a:r>
              <a:rPr lang="da-DK" dirty="0"/>
              <a:t>Uenighedsreferat</a:t>
            </a:r>
          </a:p>
          <a:p>
            <a:pPr lvl="1"/>
            <a:r>
              <a:rPr lang="da-DK" sz="2200" dirty="0"/>
              <a:t>Deltagere og dato</a:t>
            </a:r>
          </a:p>
          <a:p>
            <a:pPr lvl="1"/>
            <a:r>
              <a:rPr lang="da-DK" sz="2200" dirty="0"/>
              <a:t>Hvad er der enighed og uenighed om</a:t>
            </a:r>
          </a:p>
          <a:p>
            <a:pPr lvl="1"/>
            <a:r>
              <a:rPr lang="da-DK" sz="2200" dirty="0"/>
              <a:t>Hvad har der været drøftet på mødet – kort og præcist</a:t>
            </a:r>
          </a:p>
          <a:p>
            <a:pPr lvl="1"/>
            <a:r>
              <a:rPr lang="da-DK" sz="2200" dirty="0"/>
              <a:t>Har der været drøftet andet end fremsatte krav</a:t>
            </a:r>
          </a:p>
          <a:p>
            <a:pPr lvl="1"/>
            <a:r>
              <a:rPr lang="da-DK" sz="2200" dirty="0"/>
              <a:t>Har det givet anledning til flere/færre krav</a:t>
            </a:r>
          </a:p>
          <a:p>
            <a:pPr lvl="1"/>
            <a:r>
              <a:rPr lang="da-DK" sz="2200" dirty="0"/>
              <a:t>LFS har skabelon</a:t>
            </a:r>
          </a:p>
          <a:p>
            <a:pPr lvl="1"/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4CE06F2-BB64-D68D-6F13-9BECC531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1">
            <a:extLst>
              <a:ext uri="{FF2B5EF4-FFF2-40B4-BE49-F238E27FC236}">
                <a16:creationId xmlns:a16="http://schemas.microsoft.com/office/drawing/2014/main" id="{A8F4147E-EFD5-89AB-82C3-9B9EF3C0A20B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FOA-WIFI: Farfartil4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3B2DABD-B7E8-E80C-EE28-B82F84B1A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679137" y="299080"/>
            <a:ext cx="1349325" cy="1347158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345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D54CD-23EA-2521-053A-AF1880641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6D7B1F2-3488-0C88-68F2-2E7D9FDB1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04CCAAF3-E6B9-9797-E4B4-AE17D65CEB74}"/>
              </a:ext>
            </a:extLst>
          </p:cNvPr>
          <p:cNvSpPr txBox="1">
            <a:spLocks/>
          </p:cNvSpPr>
          <p:nvPr/>
        </p:nvSpPr>
        <p:spPr>
          <a:xfrm>
            <a:off x="834389" y="146304"/>
            <a:ext cx="7096703" cy="119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Dagsorden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0B25E65D-2FE4-FDC7-8C45-6C9FA08FA2E5}"/>
              </a:ext>
            </a:extLst>
          </p:cNvPr>
          <p:cNvSpPr txBox="1">
            <a:spLocks/>
          </p:cNvSpPr>
          <p:nvPr/>
        </p:nvSpPr>
        <p:spPr>
          <a:xfrm>
            <a:off x="704088" y="1197864"/>
            <a:ext cx="9646919" cy="5038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Kl.09.00 – 09.05 Velkomst og tjek ind</a:t>
            </a:r>
          </a:p>
          <a:p>
            <a:r>
              <a:rPr lang="da-DK" dirty="0"/>
              <a:t>Kl.09.05 – 10.00 Status på OK26</a:t>
            </a:r>
          </a:p>
          <a:p>
            <a:r>
              <a:rPr lang="da-DK" dirty="0"/>
              <a:t>Kl. 10.00 – 11:15 Lønforhandling og procedure herom inkl. pause </a:t>
            </a:r>
          </a:p>
          <a:p>
            <a:r>
              <a:rPr lang="da-D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Kl.11.15 – 11.45 Arbejdspladsklub om lønforhandling</a:t>
            </a:r>
          </a:p>
          <a:p>
            <a:r>
              <a:rPr lang="da-DK" dirty="0"/>
              <a:t>Kl. 11.45 – 12.00 Meddelelser og afslutning på dagen  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F0DBCB7F-5B0A-3E82-67DA-F47B7250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</p:spTree>
    <p:extLst>
      <p:ext uri="{BB962C8B-B14F-4D97-AF65-F5344CB8AC3E}">
        <p14:creationId xmlns:p14="http://schemas.microsoft.com/office/powerpoint/2010/main" val="2664415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14B552-6CB2-017E-4686-CD8E0FA8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F3E78B-B5A0-6231-E031-BD791381F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6ACC5BD-2DC9-C127-7BD8-43C01B334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7"/>
            <a:ext cx="12192000" cy="684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00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8308D-1519-B5D9-259A-5A541C90E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5777_3F - Klubarbejde hæfte - 210x297mm">
            <a:extLst>
              <a:ext uri="{FF2B5EF4-FFF2-40B4-BE49-F238E27FC236}">
                <a16:creationId xmlns:a16="http://schemas.microsoft.com/office/drawing/2014/main" id="{EDD296CD-9BA7-5C27-8BB1-BA32EB3DD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110" y="4228119"/>
            <a:ext cx="3157793" cy="223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9F4596A-9C85-0F43-D9D9-4EE50F3EAD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156CDD60-DA5D-5138-B86A-8E10E33D11DD}"/>
              </a:ext>
            </a:extLst>
          </p:cNvPr>
          <p:cNvSpPr txBox="1">
            <a:spLocks/>
          </p:cNvSpPr>
          <p:nvPr/>
        </p:nvSpPr>
        <p:spPr>
          <a:xfrm>
            <a:off x="834389" y="146304"/>
            <a:ext cx="7096703" cy="119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Arbejdspladsklubber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238FCC4E-FF45-0CC9-CA6A-5E94B7FC34AC}"/>
              </a:ext>
            </a:extLst>
          </p:cNvPr>
          <p:cNvSpPr txBox="1">
            <a:spLocks/>
          </p:cNvSpPr>
          <p:nvPr/>
        </p:nvSpPr>
        <p:spPr>
          <a:xfrm>
            <a:off x="704088" y="1197864"/>
            <a:ext cx="9646919" cy="5038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En klub for de nærmeste kollegaer – altså dem på din arbejdsplads</a:t>
            </a:r>
            <a:endParaRPr lang="en-US" dirty="0"/>
          </a:p>
          <a:p>
            <a:pPr lvl="0"/>
            <a:r>
              <a:rPr lang="da-DK" dirty="0"/>
              <a:t> Et klubmøde er lig med et møde i foreningen (så der er penge at hente)</a:t>
            </a:r>
            <a:endParaRPr lang="en-US" dirty="0"/>
          </a:p>
          <a:p>
            <a:r>
              <a:rPr lang="da-DK" dirty="0"/>
              <a:t>Uformelt og kræver kun en mail til områdeformanden (</a:t>
            </a:r>
            <a:r>
              <a:rPr lang="da-DK" dirty="0">
                <a:hlinkClick r:id="rId5"/>
              </a:rPr>
              <a:t>mkar@foa.dk</a:t>
            </a:r>
            <a:r>
              <a:rPr lang="da-DK" dirty="0"/>
              <a:t>) og at folk er medlem</a:t>
            </a:r>
          </a:p>
          <a:p>
            <a:r>
              <a:rPr lang="da-DK" dirty="0"/>
              <a:t>Man kan sætte alt på dagsorden – både det faglige, arbejdsfællesskabet eller det sociale fællesskab på arbejdspladsen. </a:t>
            </a:r>
          </a:p>
          <a:p>
            <a:endParaRPr lang="da-DK" dirty="0"/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E03EE536-D905-8051-F35E-7DDF4F37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</p:spTree>
    <p:extLst>
      <p:ext uri="{BB962C8B-B14F-4D97-AF65-F5344CB8AC3E}">
        <p14:creationId xmlns:p14="http://schemas.microsoft.com/office/powerpoint/2010/main" val="2221482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86696-1ECA-E4E3-4294-D41FE6CF5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73B375D-422E-446B-12E2-68FB7BF58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B64FB329-091D-3166-F117-88F59488D5AE}"/>
              </a:ext>
            </a:extLst>
          </p:cNvPr>
          <p:cNvSpPr txBox="1">
            <a:spLocks/>
          </p:cNvSpPr>
          <p:nvPr/>
        </p:nvSpPr>
        <p:spPr>
          <a:xfrm>
            <a:off x="834389" y="146304"/>
            <a:ext cx="7096703" cy="119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Arbejdspladsklubber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26531FEC-8E8C-9017-F191-977DEB50A0E6}"/>
              </a:ext>
            </a:extLst>
          </p:cNvPr>
          <p:cNvSpPr txBox="1">
            <a:spLocks/>
          </p:cNvSpPr>
          <p:nvPr/>
        </p:nvSpPr>
        <p:spPr>
          <a:xfrm>
            <a:off x="704088" y="1197864"/>
            <a:ext cx="9646919" cy="5038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4CDB5006-304F-E368-8EDA-2BCB9902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DA7EED5-4DD9-A9AD-9EC6-3BB01C336711}"/>
              </a:ext>
            </a:extLst>
          </p:cNvPr>
          <p:cNvSpPr txBox="1"/>
          <p:nvPr/>
        </p:nvSpPr>
        <p:spPr>
          <a:xfrm>
            <a:off x="1049154" y="1944303"/>
            <a:ext cx="94905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/>
              <a:t>Planlæg nu et arbejdspladsklubmøde omkring de forestående lønforhandlinger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3200" dirty="0"/>
              <a:t>Hvis I ikke har forhandlinger snart, kan planlægningen bruges på et senere tidspunkt.</a:t>
            </a:r>
          </a:p>
          <a:p>
            <a:pPr lvl="1"/>
            <a:endParaRPr lang="da-DK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/>
              <a:t>Næste slide er til inspiration. </a:t>
            </a:r>
            <a:endParaRPr lang="da-DK" dirty="0"/>
          </a:p>
        </p:txBody>
      </p:sp>
      <p:pic>
        <p:nvPicPr>
          <p:cNvPr id="23554" name="Picture 2" descr="135777_3F - Klubarbejde hæfte - 210x297mm">
            <a:extLst>
              <a:ext uri="{FF2B5EF4-FFF2-40B4-BE49-F238E27FC236}">
                <a16:creationId xmlns:a16="http://schemas.microsoft.com/office/drawing/2014/main" id="{F1BBE206-5E0B-2658-132F-B7ACB642F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25" y="4000915"/>
            <a:ext cx="3157793" cy="223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323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7E4E5-7756-5E95-B4F0-7B47BEFBF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6B1DF96-8B4B-04B1-866D-6D0B7F2D1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016B041A-2C63-59EC-65E9-7B014A016542}"/>
              </a:ext>
            </a:extLst>
          </p:cNvPr>
          <p:cNvSpPr txBox="1">
            <a:spLocks/>
          </p:cNvSpPr>
          <p:nvPr/>
        </p:nvSpPr>
        <p:spPr>
          <a:xfrm>
            <a:off x="815138" y="343530"/>
            <a:ext cx="9782276" cy="119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Arbejdspladsklubmøde om lønforhandling 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64CF7654-8272-3E7C-B92D-B6D30170741C}"/>
              </a:ext>
            </a:extLst>
          </p:cNvPr>
          <p:cNvSpPr txBox="1">
            <a:spLocks/>
          </p:cNvSpPr>
          <p:nvPr/>
        </p:nvSpPr>
        <p:spPr>
          <a:xfrm>
            <a:off x="704088" y="1197864"/>
            <a:ext cx="9646919" cy="5038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Drøftelser på arbejdspladsklubmøde</a:t>
            </a:r>
          </a:p>
          <a:p>
            <a:pPr lvl="1"/>
            <a:r>
              <a:rPr lang="da-DK" dirty="0"/>
              <a:t>Hvad vil I opnå i år?</a:t>
            </a:r>
          </a:p>
          <a:p>
            <a:pPr lvl="1"/>
            <a:r>
              <a:rPr lang="da-DK" dirty="0"/>
              <a:t>Forventningsafstemning med bagland – hvad er realistisk engangsbeløb/varige tillæg</a:t>
            </a:r>
          </a:p>
          <a:p>
            <a:pPr lvl="1"/>
            <a:r>
              <a:rPr lang="da-DK" dirty="0"/>
              <a:t>Hvad kan betragtes som ekstraordinært og hvad er en del af kerneopgaven?</a:t>
            </a:r>
          </a:p>
          <a:p>
            <a:r>
              <a:rPr lang="da-DK" dirty="0"/>
              <a:t>Et klart mandat</a:t>
            </a:r>
          </a:p>
          <a:p>
            <a:r>
              <a:rPr lang="da-DK" dirty="0"/>
              <a:t>Forbered aftaleudkast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493EBD87-7CD9-FCF9-CFA2-5AE7208C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pic>
        <p:nvPicPr>
          <p:cNvPr id="3" name="Picture 2" descr="135777_3F - Klubarbejde hæfte - 210x297mm">
            <a:extLst>
              <a:ext uri="{FF2B5EF4-FFF2-40B4-BE49-F238E27FC236}">
                <a16:creationId xmlns:a16="http://schemas.microsoft.com/office/drawing/2014/main" id="{350D3BA2-500B-0E62-368E-074AEB1E5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25" y="4000915"/>
            <a:ext cx="3157793" cy="223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7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9CACB-8C57-FEFD-B05E-19BD5D107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E89E22F-7D0D-88C4-F60B-939401D3B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C66060FF-C4A8-4483-6E16-3F07EC9BC283}"/>
              </a:ext>
            </a:extLst>
          </p:cNvPr>
          <p:cNvSpPr txBox="1">
            <a:spLocks/>
          </p:cNvSpPr>
          <p:nvPr/>
        </p:nvSpPr>
        <p:spPr>
          <a:xfrm>
            <a:off x="834389" y="146304"/>
            <a:ext cx="7096703" cy="119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Dagsorden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A190D1B4-1C3C-6E58-FB97-82F90919B533}"/>
              </a:ext>
            </a:extLst>
          </p:cNvPr>
          <p:cNvSpPr txBox="1">
            <a:spLocks/>
          </p:cNvSpPr>
          <p:nvPr/>
        </p:nvSpPr>
        <p:spPr>
          <a:xfrm>
            <a:off x="704088" y="1197864"/>
            <a:ext cx="9646919" cy="5038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Kl.09.00 – 09.05 Velkomst og tjek ind</a:t>
            </a:r>
          </a:p>
          <a:p>
            <a:r>
              <a:rPr lang="da-DK" dirty="0"/>
              <a:t>Kl.09.05 – 10.00 Status på OK26</a:t>
            </a:r>
          </a:p>
          <a:p>
            <a:r>
              <a:rPr lang="da-DK" dirty="0"/>
              <a:t>Kl. 10.00 – 11:15 Lønforhandling og procedure herom inkl. pause </a:t>
            </a:r>
          </a:p>
          <a:p>
            <a:r>
              <a:rPr lang="da-DK" dirty="0"/>
              <a:t>Kl.11.15 – 11.45 Arbejdspladsklub om lønforhandling</a:t>
            </a:r>
          </a:p>
          <a:p>
            <a:r>
              <a:rPr lang="da-D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Kl. 11.45 – 12.00 Meddelelser og afslutning på dagen  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E0E8B5A-FEAB-0D88-918E-D4526089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</p:spTree>
    <p:extLst>
      <p:ext uri="{BB962C8B-B14F-4D97-AF65-F5344CB8AC3E}">
        <p14:creationId xmlns:p14="http://schemas.microsoft.com/office/powerpoint/2010/main" val="427743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4B3DAE-6ACC-3F31-91F4-B702B2EC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381000"/>
            <a:ext cx="7043057" cy="10014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Tjek-ind-guide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0FDE4A8C-02BE-344F-3EE2-FCCEFA8E0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0" y="1468317"/>
            <a:ext cx="9994175" cy="4584139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B6AF495E-C018-D9DC-8173-D504E117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03296"/>
            <a:ext cx="4461006" cy="46784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6876295-D97C-EB8C-30ED-F4198AB882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493829" y="88425"/>
            <a:ext cx="1495807" cy="1493405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85034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CC695-6826-0BC2-7F4E-94EBDCFA9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E2C4532-410F-ADC3-2ED8-C5C3C30300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7FBEB3D6-0CF6-B3E8-503D-4E42B4C9CBC3}"/>
              </a:ext>
            </a:extLst>
          </p:cNvPr>
          <p:cNvSpPr txBox="1">
            <a:spLocks/>
          </p:cNvSpPr>
          <p:nvPr/>
        </p:nvSpPr>
        <p:spPr>
          <a:xfrm>
            <a:off x="266176" y="103986"/>
            <a:ext cx="9641107" cy="1851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Kommende arrangementer </a:t>
            </a:r>
            <a:endParaRPr kumimoji="0" lang="da-DK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67514451-304E-A467-2857-DB5D1984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9449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9EFEFD3F-E5C5-AD81-0308-8146B009A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500101"/>
              </p:ext>
            </p:extLst>
          </p:nvPr>
        </p:nvGraphicFramePr>
        <p:xfrm>
          <a:off x="128433" y="2362747"/>
          <a:ext cx="11922395" cy="2350129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4663227">
                  <a:extLst>
                    <a:ext uri="{9D8B030D-6E8A-4147-A177-3AD203B41FA5}">
                      <a16:colId xmlns:a16="http://schemas.microsoft.com/office/drawing/2014/main" val="3813555504"/>
                    </a:ext>
                  </a:extLst>
                </a:gridCol>
                <a:gridCol w="7259168">
                  <a:extLst>
                    <a:ext uri="{9D8B030D-6E8A-4147-A177-3AD203B41FA5}">
                      <a16:colId xmlns:a16="http://schemas.microsoft.com/office/drawing/2014/main" val="3244661827"/>
                    </a:ext>
                  </a:extLst>
                </a:gridCol>
              </a:tblGrid>
              <a:tr h="424021">
                <a:tc>
                  <a:txBody>
                    <a:bodyPr/>
                    <a:lstStyle/>
                    <a:p>
                      <a:r>
                        <a:rPr lang="da-DK" sz="1800" b="0" dirty="0">
                          <a:latin typeface="+mj-lt"/>
                          <a:cs typeface="Arial" panose="020B0604020202020204" pitchFamily="34" charset="0"/>
                        </a:rPr>
                        <a:t>10. Maj og/eller 14. juni kl. 15 i Hareskoven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Kør på mountainbike med andre </a:t>
                      </a:r>
                      <a:r>
                        <a:rPr lang="da-DK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LFS’ere</a:t>
                      </a:r>
                      <a:endParaRPr lang="da-DK" sz="18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728337"/>
                  </a:ext>
                </a:extLst>
              </a:tr>
              <a:tr h="428579">
                <a:tc>
                  <a:txBody>
                    <a:bodyPr/>
                    <a:lstStyle/>
                    <a:p>
                      <a:r>
                        <a:rPr lang="da-DK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 juni 2026 kl. 19.00-20.30 – Webinar</a:t>
                      </a:r>
                      <a:endParaRPr lang="da-DK" sz="16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Hvorfor og hvordan taler vi med patienter og borgere om intimitet/seksualitet?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017087"/>
                  </a:ext>
                </a:extLst>
              </a:tr>
              <a:tr h="400249">
                <a:tc>
                  <a:txBody>
                    <a:bodyPr/>
                    <a:lstStyle/>
                    <a:p>
                      <a:r>
                        <a:rPr lang="da-DK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 juni kl. 18-20 (døre åbner kl. 17)  i LFS</a:t>
                      </a:r>
                      <a:endParaRPr lang="nb-NO" sz="1600" b="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Når hoved og krop taler sammen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62096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a-DK" sz="1800" b="0" dirty="0">
                          <a:latin typeface="+mj-lt"/>
                          <a:cs typeface="Arial" panose="020B0604020202020204" pitchFamily="34" charset="0"/>
                        </a:rPr>
                        <a:t>28. August i Fælledparken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DHL </a:t>
                      </a:r>
                      <a:r>
                        <a:rPr lang="da-DK" sz="16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(Hold øje med hjemmesiden for tilmelding af dit dit gå/løbehold)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6798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dirty="0">
                          <a:latin typeface="+mj-lt"/>
                          <a:cs typeface="Arial" panose="020B0604020202020204" pitchFamily="34" charset="0"/>
                        </a:rPr>
                        <a:t>22. September kl. 17-22 på arbejdermuseet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Generalforsamling almenområdet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91372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dirty="0">
                          <a:latin typeface="+mj-lt"/>
                          <a:cs typeface="Arial" panose="020B0604020202020204" pitchFamily="34" charset="0"/>
                        </a:rPr>
                        <a:t>2. og/eller 3. oktober kl. </a:t>
                      </a:r>
                      <a:r>
                        <a:rPr lang="da-DK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10-18 Fredericia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Fagenes dage </a:t>
                      </a:r>
                      <a:r>
                        <a:rPr lang="da-DK" sz="15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(fælles bustransport arrangeres)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634743"/>
                  </a:ext>
                </a:extLst>
              </a:tr>
            </a:tbl>
          </a:graphicData>
        </a:graphic>
      </p:graphicFrame>
      <p:pic>
        <p:nvPicPr>
          <p:cNvPr id="2052" name="Picture 4">
            <a:extLst>
              <a:ext uri="{FF2B5EF4-FFF2-40B4-BE49-F238E27FC236}">
                <a16:creationId xmlns:a16="http://schemas.microsoft.com/office/drawing/2014/main" id="{7BD71878-E5F9-8F93-BA93-7ED31022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93" y="5359715"/>
            <a:ext cx="2343151" cy="131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CD216F0-CBB5-C3AC-DAE1-B4EF3CB88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88" y="5359715"/>
            <a:ext cx="2343150" cy="132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E012F311-0EC9-742A-EF35-0E0DDF20825D}"/>
              </a:ext>
            </a:extLst>
          </p:cNvPr>
          <p:cNvSpPr txBox="1"/>
          <p:nvPr/>
        </p:nvSpPr>
        <p:spPr>
          <a:xfrm>
            <a:off x="0" y="497406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Mere info og tilmelding til arrangementer på </a:t>
            </a:r>
            <a:r>
              <a:rPr lang="da-DK" dirty="0">
                <a:hlinkClick r:id="rId6"/>
              </a:rPr>
              <a:t>https://www.foa.dk/afdelinger/lfs/arrangementer-medlemmer</a:t>
            </a:r>
            <a:r>
              <a:rPr lang="da-DK" dirty="0"/>
              <a:t> </a:t>
            </a:r>
          </a:p>
        </p:txBody>
      </p:sp>
      <p:pic>
        <p:nvPicPr>
          <p:cNvPr id="2056" name="Picture 8" descr="Bureau giver fri, hvis du slår chefen til DHL-stafet - Dansk Markedsføring">
            <a:extLst>
              <a:ext uri="{FF2B5EF4-FFF2-40B4-BE49-F238E27FC236}">
                <a16:creationId xmlns:a16="http://schemas.microsoft.com/office/drawing/2014/main" id="{47D0478F-C12D-8C1F-21EC-9DC168CD7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13" y="5367525"/>
            <a:ext cx="1977518" cy="131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4149AAF-C088-E80C-E68B-04B930746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38" y="5371259"/>
            <a:ext cx="2343150" cy="131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89390A3-5C87-60C1-D171-8406327F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7" y="5359715"/>
            <a:ext cx="2300890" cy="129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522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92E24-8825-567A-8B0C-5D8D6C483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E9F9E43-D0AA-1985-4C32-37FFB1CB18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075632" y="96547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FF75531C-8D8F-44E6-ECC5-728AE67EA334}"/>
              </a:ext>
            </a:extLst>
          </p:cNvPr>
          <p:cNvSpPr txBox="1">
            <a:spLocks/>
          </p:cNvSpPr>
          <p:nvPr/>
        </p:nvSpPr>
        <p:spPr>
          <a:xfrm>
            <a:off x="456919" y="526307"/>
            <a:ext cx="102603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da-DK" sz="44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1DCDD864-B717-FB9E-4105-1C30A8929EB3}"/>
              </a:ext>
            </a:extLst>
          </p:cNvPr>
          <p:cNvSpPr txBox="1">
            <a:spLocks/>
          </p:cNvSpPr>
          <p:nvPr/>
        </p:nvSpPr>
        <p:spPr>
          <a:xfrm>
            <a:off x="309283" y="1517074"/>
            <a:ext cx="10408024" cy="4937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E286539-EF6D-CFDD-6756-7DEFC127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8C4F3CD-4D82-E6F2-5990-6A559F7EACE4}"/>
              </a:ext>
            </a:extLst>
          </p:cNvPr>
          <p:cNvSpPr txBox="1">
            <a:spLocks/>
          </p:cNvSpPr>
          <p:nvPr/>
        </p:nvSpPr>
        <p:spPr>
          <a:xfrm>
            <a:off x="667511" y="526307"/>
            <a:ext cx="95788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da-DK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</a:rPr>
              <a:t>Sommerfest for tillidsvalgte 2026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BC4D120-D355-F804-5A94-1676118B7917}"/>
              </a:ext>
            </a:extLst>
          </p:cNvPr>
          <p:cNvSpPr txBox="1"/>
          <p:nvPr/>
        </p:nvSpPr>
        <p:spPr>
          <a:xfrm>
            <a:off x="950976" y="2167128"/>
            <a:ext cx="9674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Sæt </a:t>
            </a:r>
            <a:r>
              <a:rPr lang="da-D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da-DK" sz="2400" dirty="0"/>
              <a:t> i kalenderen fredag d. 12. juni til årets hyggeligste sommerfest for tillidsvalgte. </a:t>
            </a:r>
          </a:p>
          <a:p>
            <a:endParaRPr lang="da-DK" sz="2400" dirty="0"/>
          </a:p>
          <a:p>
            <a:r>
              <a:rPr lang="da-DK" sz="2400" dirty="0"/>
              <a:t>Vi serverer snacks, øl, vin og vand. </a:t>
            </a:r>
          </a:p>
          <a:p>
            <a:br>
              <a:rPr lang="da-DK" sz="2400" dirty="0"/>
            </a:br>
            <a:r>
              <a:rPr lang="da-DK" sz="2400" dirty="0"/>
              <a:t>Pølsevognen kommer forbi mellem kl. 18 og 20 </a:t>
            </a:r>
          </a:p>
          <a:p>
            <a:r>
              <a:rPr lang="da-DK" sz="2400" dirty="0"/>
              <a:t>Tilmeld dig, din suppleant og din AMR her: </a:t>
            </a:r>
            <a:r>
              <a:rPr lang="da-DK" sz="2400" dirty="0">
                <a:hlinkClick r:id="rId4"/>
              </a:rPr>
              <a:t>https://www.foa.dk/afdelinger/lfs/arrangementer-medlemmer/sommerfest</a:t>
            </a:r>
            <a:r>
              <a:rPr lang="da-DK" sz="2400" dirty="0"/>
              <a:t> </a:t>
            </a:r>
          </a:p>
          <a:p>
            <a:endParaRPr lang="da-DK" sz="2400" dirty="0"/>
          </a:p>
        </p:txBody>
      </p:sp>
      <p:pic>
        <p:nvPicPr>
          <p:cNvPr id="6" name="Billede 5" descr="Et billede, der indeholder tekst, juletræ, plakat, bygning&#10;&#10;AI-genereret indhold kan være ukorrekt.">
            <a:extLst>
              <a:ext uri="{FF2B5EF4-FFF2-40B4-BE49-F238E27FC236}">
                <a16:creationId xmlns:a16="http://schemas.microsoft.com/office/drawing/2014/main" id="{35D51C39-6DEA-3E4A-DF66-255E2887C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53" y="-6139"/>
            <a:ext cx="12260708" cy="686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34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26C08-ACD9-ED36-F99A-B59D3CBA8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A8E35F5-F3F1-CB57-AF87-66798E237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246348" y="96547"/>
            <a:ext cx="1741844" cy="1739047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4B448A3A-1D57-C573-4352-4EFB2BB28864}"/>
              </a:ext>
            </a:extLst>
          </p:cNvPr>
          <p:cNvSpPr txBox="1">
            <a:spLocks/>
          </p:cNvSpPr>
          <p:nvPr/>
        </p:nvSpPr>
        <p:spPr>
          <a:xfrm>
            <a:off x="456919" y="526307"/>
            <a:ext cx="102603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da-DK" sz="44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D5F98A5E-D657-B842-50D0-848BA5BA606E}"/>
              </a:ext>
            </a:extLst>
          </p:cNvPr>
          <p:cNvSpPr txBox="1">
            <a:spLocks/>
          </p:cNvSpPr>
          <p:nvPr/>
        </p:nvSpPr>
        <p:spPr>
          <a:xfrm>
            <a:off x="309283" y="3257434"/>
            <a:ext cx="8386661" cy="2137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AEB1BCBF-2FCF-ECEA-FE14-53B3D5D5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CD64299-2E93-9C42-E16D-FDA929B32DBD}"/>
              </a:ext>
            </a:extLst>
          </p:cNvPr>
          <p:cNvSpPr txBox="1">
            <a:spLocks/>
          </p:cNvSpPr>
          <p:nvPr/>
        </p:nvSpPr>
        <p:spPr>
          <a:xfrm>
            <a:off x="667511" y="526307"/>
            <a:ext cx="9578837" cy="272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kumimoji="0" lang="da-DK" sz="93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Arbejdsmiljøkonference</a:t>
            </a:r>
          </a:p>
          <a:p>
            <a:pPr algn="ctr">
              <a:defRPr/>
            </a:pPr>
            <a:r>
              <a:rPr kumimoji="0" lang="da-DK" sz="6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 </a:t>
            </a:r>
          </a:p>
          <a:p>
            <a:pPr algn="ctr">
              <a:defRPr/>
            </a:pPr>
            <a:r>
              <a:rPr kumimoji="0" lang="da-DK" sz="3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n-lt"/>
              </a:rPr>
              <a:t>f</a:t>
            </a:r>
            <a:r>
              <a:rPr lang="da-DK" sz="3800" dirty="0">
                <a:latin typeface="+mn-lt"/>
              </a:rPr>
              <a:t>or tillidsrepræsentanter, arbejdsmiljørepræsentanter </a:t>
            </a:r>
          </a:p>
          <a:p>
            <a:pPr algn="ctr">
              <a:defRPr/>
            </a:pPr>
            <a:r>
              <a:rPr lang="da-DK" sz="3800" dirty="0">
                <a:latin typeface="+mn-lt"/>
              </a:rPr>
              <a:t>og ledere.</a:t>
            </a:r>
          </a:p>
          <a:p>
            <a:pPr algn="ctr">
              <a:defRPr/>
            </a:pPr>
            <a:endParaRPr lang="da-DK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 algn="ctr">
              <a:defRPr/>
            </a:pPr>
            <a:r>
              <a:rPr lang="da-DK" sz="6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kumimoji="0" lang="da-DK" sz="6400" b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irsdag</a:t>
            </a:r>
            <a:r>
              <a:rPr kumimoji="0" lang="da-DK" sz="6400" b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 d. 27. oktober 2026 kl. 9 – 15.15</a:t>
            </a:r>
          </a:p>
          <a:p>
            <a:pPr lvl="0" algn="ctr">
              <a:defRPr/>
            </a:pPr>
            <a:r>
              <a:rPr kumimoji="0" lang="da-DK" sz="42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n-lt"/>
              </a:rPr>
              <a:t>(morgenmad fra kl. 8, og sandwichs til frokost)</a:t>
            </a:r>
          </a:p>
          <a:p>
            <a:pPr lvl="0">
              <a:defRPr/>
            </a:pPr>
            <a:endParaRPr kumimoji="0" lang="da-DK" b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  <a:p>
            <a:pPr lvl="0" algn="ctr">
              <a:defRPr/>
            </a:pPr>
            <a:r>
              <a:rPr kumimoji="0" lang="da-DK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 </a:t>
            </a:r>
            <a:r>
              <a:rPr lang="da-DK" b="1" dirty="0">
                <a:solidFill>
                  <a:prstClr val="black"/>
                </a:solidFill>
                <a:latin typeface="+mn-lt"/>
              </a:rPr>
              <a:t>Sted: Nørrebrohallen, Nørrebrogade 208, 2200 Kbh. N</a:t>
            </a:r>
            <a:endParaRPr kumimoji="0" lang="da-DK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+mn-lt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710407B-90E7-0F86-8BE5-AF6D4C2C70ED}"/>
              </a:ext>
            </a:extLst>
          </p:cNvPr>
          <p:cNvSpPr txBox="1"/>
          <p:nvPr/>
        </p:nvSpPr>
        <p:spPr>
          <a:xfrm>
            <a:off x="667511" y="3429000"/>
            <a:ext cx="9692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a-DK" sz="2400" b="1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a-DK" sz="2400" dirty="0"/>
          </a:p>
          <a:p>
            <a:pPr algn="ctr"/>
            <a:r>
              <a:rPr lang="da-DK" dirty="0"/>
              <a:t>Oplægsholdere:</a:t>
            </a:r>
          </a:p>
          <a:p>
            <a:pPr algn="ctr"/>
            <a:r>
              <a:rPr lang="da-DK" dirty="0"/>
              <a:t>Christian Groes, Bo Vestergaard og to </a:t>
            </a:r>
            <a:r>
              <a:rPr lang="da-DK" dirty="0" err="1"/>
              <a:t>konsulente</a:t>
            </a:r>
            <a:r>
              <a:rPr lang="da-DK" dirty="0"/>
              <a:t> </a:t>
            </a:r>
            <a:endParaRPr lang="da-DK" sz="2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1586C4A-1CE0-1068-CA27-08A9199DA1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90" r="13936"/>
          <a:stretch>
            <a:fillRect/>
          </a:stretch>
        </p:blipFill>
        <p:spPr>
          <a:xfrm>
            <a:off x="2467126" y="5552664"/>
            <a:ext cx="1478440" cy="102841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883B8D3-C54A-886C-DFF4-67662EC1FF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51" t="2202" r="15573"/>
          <a:stretch>
            <a:fillRect/>
          </a:stretch>
        </p:blipFill>
        <p:spPr>
          <a:xfrm>
            <a:off x="667511" y="5552663"/>
            <a:ext cx="1478440" cy="102841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5F84DD9-8B62-4EDA-997F-4417A0ACC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573157"/>
            <a:ext cx="3398505" cy="96468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307C3B36-4BE6-2D0F-ED2C-238CBBE05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4"/>
          <a:stretch>
            <a:fillRect/>
          </a:stretch>
        </p:blipFill>
        <p:spPr>
          <a:xfrm>
            <a:off x="1072376" y="158446"/>
            <a:ext cx="8186822" cy="52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676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0F43D-CFF3-0F01-64A6-C9A140B61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D76DC98-EB22-1A96-A79C-E39B500EEE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075632" y="96547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FDC9FBC-8C5D-3A00-97F2-D9AEDE688B53}"/>
              </a:ext>
            </a:extLst>
          </p:cNvPr>
          <p:cNvSpPr txBox="1">
            <a:spLocks/>
          </p:cNvSpPr>
          <p:nvPr/>
        </p:nvSpPr>
        <p:spPr>
          <a:xfrm>
            <a:off x="456919" y="526307"/>
            <a:ext cx="102603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da-DK" sz="44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012620D-E4E6-74FB-FABA-86F001A436F6}"/>
              </a:ext>
            </a:extLst>
          </p:cNvPr>
          <p:cNvSpPr txBox="1">
            <a:spLocks/>
          </p:cNvSpPr>
          <p:nvPr/>
        </p:nvSpPr>
        <p:spPr>
          <a:xfrm>
            <a:off x="309283" y="1517074"/>
            <a:ext cx="10408024" cy="4937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3B5B9F2A-E549-577E-65EE-19243446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67B4F20-4B6A-29F2-05DA-E5E299868CE9}"/>
              </a:ext>
            </a:extLst>
          </p:cNvPr>
          <p:cNvSpPr txBox="1">
            <a:spLocks/>
          </p:cNvSpPr>
          <p:nvPr/>
        </p:nvSpPr>
        <p:spPr>
          <a:xfrm>
            <a:off x="667511" y="526307"/>
            <a:ext cx="95788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da-DK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</a:rPr>
              <a:t>Sygdom og ferie OBS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FF21B07-B092-4377-15BA-BF7AB041C1B1}"/>
              </a:ext>
            </a:extLst>
          </p:cNvPr>
          <p:cNvSpPr txBox="1"/>
          <p:nvPr/>
        </p:nvSpPr>
        <p:spPr>
          <a:xfrm>
            <a:off x="915075" y="1877562"/>
            <a:ext cx="891299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300" b="1" dirty="0"/>
              <a:t>Syg før/i ferien</a:t>
            </a:r>
            <a:endParaRPr lang="da-DK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300" dirty="0"/>
              <a:t>Bliver du syg,</a:t>
            </a:r>
            <a:r>
              <a:rPr lang="da-DK" sz="2300" b="1" dirty="0"/>
              <a:t> </a:t>
            </a:r>
            <a:r>
              <a:rPr lang="da-DK" sz="2300" b="1" u="sng" dirty="0"/>
              <a:t>før</a:t>
            </a:r>
            <a:r>
              <a:rPr lang="da-DK" sz="2300" dirty="0"/>
              <a:t> din ferie starter, er du ikke forpligtet til at holde den planlagte ferie.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300" dirty="0"/>
              <a:t>Du skal vælge om du ønsker at påbegynde ferien når du bliver rask eller annullere hele ferien.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300" dirty="0"/>
              <a:t>Bliver du syg </a:t>
            </a:r>
            <a:r>
              <a:rPr lang="da-DK" sz="2300" b="1" u="sng" dirty="0"/>
              <a:t>i</a:t>
            </a:r>
            <a:r>
              <a:rPr lang="da-DK" sz="2300" dirty="0"/>
              <a:t> ferien </a:t>
            </a:r>
            <a:r>
              <a:rPr lang="da-DK" sz="2300" u="sng" dirty="0"/>
              <a:t>(efter den er startet</a:t>
            </a:r>
            <a:r>
              <a:rPr lang="da-DK" sz="2300" dirty="0"/>
              <a:t>) Skal du sygemelde dig samt indhente lægeerklæring på 1. sygedag.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300" dirty="0"/>
              <a:t>Hvis du er syg i mere end 5 feriedage i løbet af </a:t>
            </a:r>
            <a:r>
              <a:rPr lang="da-DK" sz="2300" dirty="0" err="1"/>
              <a:t>ferieåret</a:t>
            </a:r>
            <a:r>
              <a:rPr lang="da-DK" sz="2300" dirty="0"/>
              <a:t>, har du ret til erstatningsferie.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a-DK" sz="2300" dirty="0"/>
          </a:p>
          <a:p>
            <a:r>
              <a:rPr lang="da-DK" sz="2300" dirty="0"/>
              <a:t>Er du i tvivl? Kontakt LFS på 35444546 eller </a:t>
            </a:r>
            <a:r>
              <a:rPr lang="da-DK" sz="2300" u="sng" dirty="0">
                <a:hlinkClick r:id="rId3"/>
              </a:rPr>
              <a:t>lfs@lfs.dk</a:t>
            </a:r>
            <a:endParaRPr lang="da-DK" sz="2300" dirty="0"/>
          </a:p>
          <a:p>
            <a:r>
              <a:rPr lang="da-DK" sz="2300" dirty="0"/>
              <a:t>God ferie!</a:t>
            </a:r>
          </a:p>
          <a:p>
            <a:endParaRPr lang="da-DK" dirty="0"/>
          </a:p>
        </p:txBody>
      </p:sp>
      <p:pic>
        <p:nvPicPr>
          <p:cNvPr id="4" name="Billede 3" descr="Dagplejers sygdom og ferie | Dagplejen i Hillerød">
            <a:extLst>
              <a:ext uri="{FF2B5EF4-FFF2-40B4-BE49-F238E27FC236}">
                <a16:creationId xmlns:a16="http://schemas.microsoft.com/office/drawing/2014/main" id="{A1A78E7C-252E-C569-F6BE-7417E7C642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55"/>
          <a:stretch/>
        </p:blipFill>
        <p:spPr bwMode="auto">
          <a:xfrm>
            <a:off x="9557886" y="4500543"/>
            <a:ext cx="2270473" cy="1927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5045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DB5F9-C883-B913-6BBA-37C156DB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da-DK" sz="4000" b="1" dirty="0"/>
              <a:t>Særlig feriegodtgørelse og feriegodtgørelse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306E3C-4874-34F6-78F3-FDAC6A7F9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r>
              <a:rPr lang="da-DK" sz="2000" b="1" dirty="0"/>
              <a:t>Udbetales over 3 gange:</a:t>
            </a:r>
          </a:p>
          <a:p>
            <a:pPr marL="0" indent="0">
              <a:buNone/>
              <a:defRPr/>
            </a:pPr>
            <a:endParaRPr lang="da-DK" sz="2000" u="sng" dirty="0"/>
          </a:p>
          <a:p>
            <a:pPr>
              <a:defRPr/>
            </a:pPr>
            <a:r>
              <a:rPr lang="da-DK" sz="2000" dirty="0"/>
              <a:t>1. maj – 1,48% (6. ferieuge)</a:t>
            </a:r>
          </a:p>
          <a:p>
            <a:pPr marL="0" indent="0">
              <a:buNone/>
              <a:defRPr/>
            </a:pPr>
            <a:endParaRPr lang="da-DK" sz="2000" dirty="0"/>
          </a:p>
          <a:p>
            <a:pPr>
              <a:defRPr/>
            </a:pPr>
            <a:r>
              <a:rPr lang="da-DK" sz="2000" dirty="0"/>
              <a:t>31. maj – 0,75%      (dækker 1.sep - 31.maj) </a:t>
            </a:r>
          </a:p>
          <a:p>
            <a:pPr marL="0" indent="0">
              <a:buNone/>
              <a:defRPr/>
            </a:pPr>
            <a:endParaRPr lang="da-DK" sz="2000" dirty="0"/>
          </a:p>
          <a:p>
            <a:pPr>
              <a:defRPr/>
            </a:pPr>
            <a:r>
              <a:rPr lang="da-DK" sz="2000" dirty="0"/>
              <a:t>31. august – 0,25%   (dækker 01.juni - 31.aug)</a:t>
            </a:r>
          </a:p>
          <a:p>
            <a:pPr>
              <a:defRPr/>
            </a:pPr>
            <a:endParaRPr lang="da-DK" sz="2000" dirty="0"/>
          </a:p>
          <a:p>
            <a:pPr>
              <a:defRPr/>
            </a:pPr>
            <a:endParaRPr lang="da-DK" sz="2000" dirty="0"/>
          </a:p>
          <a:p>
            <a:pPr>
              <a:defRPr/>
            </a:pPr>
            <a:endParaRPr lang="da-DK" sz="2000" dirty="0"/>
          </a:p>
          <a:p>
            <a:pPr marL="0" indent="0">
              <a:buNone/>
              <a:defRPr/>
            </a:pPr>
            <a:endParaRPr lang="da-DK" sz="20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339D65E-8BFA-158F-4E36-EDADF6898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075632" y="96547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26" name="Picture 2" descr="Den komplette guide til feriepenge i 2024 | Bankly">
            <a:extLst>
              <a:ext uri="{FF2B5EF4-FFF2-40B4-BE49-F238E27FC236}">
                <a16:creationId xmlns:a16="http://schemas.microsoft.com/office/drawing/2014/main" id="{E1C6A6C7-FF99-0317-96CC-AC6B2356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55" y="2690400"/>
            <a:ext cx="4491172" cy="35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E16C5-654F-6069-569B-D629A80F4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D7A4FD4-41B9-A604-A511-7C58348B5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160804" y="127869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2257ADE-C63E-AC0C-DDEA-9BB49E8E5D1D}"/>
              </a:ext>
            </a:extLst>
          </p:cNvPr>
          <p:cNvSpPr txBox="1">
            <a:spLocks/>
          </p:cNvSpPr>
          <p:nvPr/>
        </p:nvSpPr>
        <p:spPr>
          <a:xfrm>
            <a:off x="664832" y="216504"/>
            <a:ext cx="93527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a-DK" dirty="0">
                <a:solidFill>
                  <a:prstClr val="black"/>
                </a:solidFill>
                <a:latin typeface="Calibri Light" panose="020F0302020204030204"/>
              </a:rPr>
              <a:t>Omplaceringsprocedurer</a:t>
            </a: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0CC48C46-84F7-B6C5-ED3E-A25183BB1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51199" y="627637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AE3F215-07D5-309D-CFA7-61F25BE0A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28" y="1286639"/>
            <a:ext cx="3784103" cy="5363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E9567FF-2607-8444-A630-8B04BA3EA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490" y="1310219"/>
            <a:ext cx="3789259" cy="5363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4540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18843-3579-654F-1282-FF709062C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ontinuerlig en linje tegning af mennesket Stock-vektor (royaltyfri)  2731550093 | Shutterstock">
            <a:extLst>
              <a:ext uri="{FF2B5EF4-FFF2-40B4-BE49-F238E27FC236}">
                <a16:creationId xmlns:a16="http://schemas.microsoft.com/office/drawing/2014/main" id="{EFF995FA-3B28-F47C-EC0B-8D69FB039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6"/>
          <a:stretch>
            <a:fillRect/>
          </a:stretch>
        </p:blipFill>
        <p:spPr bwMode="auto">
          <a:xfrm>
            <a:off x="7396589" y="4063131"/>
            <a:ext cx="4676775" cy="249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EE5D27A-B5A4-9729-D19D-FB8C3155F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160804" y="127869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9EAAE8EA-8E90-4DEE-0A33-080384640CCC}"/>
              </a:ext>
            </a:extLst>
          </p:cNvPr>
          <p:cNvSpPr txBox="1"/>
          <p:nvPr/>
        </p:nvSpPr>
        <p:spPr>
          <a:xfrm>
            <a:off x="664833" y="1736521"/>
            <a:ext cx="9495971" cy="313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300" b="1" dirty="0"/>
              <a:t>Personalereduktionen skal være saglig og derfor driftsmæssigt begrundet. </a:t>
            </a:r>
            <a:r>
              <a:rPr lang="da-DK" sz="2300" dirty="0"/>
              <a:t>Det er således vigtigt indledningsvist at gøre sig klart, hvad grundlaget er for personalereduktionen.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300" dirty="0"/>
              <a:t>Hvad er begrundelsen for besparelsen?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300" dirty="0"/>
              <a:t>Hvor stor er besparelsen?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300" dirty="0"/>
              <a:t>Er besparelsen målrettet bestemte funktioner på tjenestestedet?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300" dirty="0"/>
              <a:t>Er der mulighed for at indhente besparelsen uden personalereduktioner?</a:t>
            </a:r>
            <a:endParaRPr kumimoji="0" lang="da-DK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A20A461-227C-CDBA-02DC-80F3C9AEEE6E}"/>
              </a:ext>
            </a:extLst>
          </p:cNvPr>
          <p:cNvSpPr txBox="1">
            <a:spLocks/>
          </p:cNvSpPr>
          <p:nvPr/>
        </p:nvSpPr>
        <p:spPr>
          <a:xfrm>
            <a:off x="664832" y="216504"/>
            <a:ext cx="83372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Grundlag for personalereduktioner 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F82E45AD-6607-C6C4-2F90-4B1BF111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</p:spTree>
    <p:extLst>
      <p:ext uri="{BB962C8B-B14F-4D97-AF65-F5344CB8AC3E}">
        <p14:creationId xmlns:p14="http://schemas.microsoft.com/office/powerpoint/2010/main" val="19683503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19A88-9DF0-99B0-4447-31D746372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B990E73-EF98-3AFF-07BE-C3181E2C7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141348" y="127869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860F313-97CB-2392-5CDE-34A2BF5CCEDF}"/>
              </a:ext>
            </a:extLst>
          </p:cNvPr>
          <p:cNvSpPr txBox="1"/>
          <p:nvPr/>
        </p:nvSpPr>
        <p:spPr>
          <a:xfrm>
            <a:off x="664833" y="1224156"/>
            <a:ext cx="9495971" cy="523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3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Nedsættelse af arbejdstiden er en væsentlig stillingsændring for medarbejderen.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Medarbejderen, som enheden påtænker at sætte ned i tid kan derfor betragte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arbejdstidsændringen, som en opsigelse med tilbud om genansættelse på nye</a:t>
            </a:r>
            <a:r>
              <a:rPr lang="da-DK" sz="23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vilkår.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3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Det betyder, at medarbejderen skal høres forinden arbejdstidsændringen</a:t>
            </a:r>
            <a:r>
              <a:rPr lang="da-DK" sz="23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iværksættes.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 påtænkte nedsættelse af arbejdstid skal indeholde både 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driftsmæssige begrundelse for arbejdstidsnedsættelsen og baggrunden for udvælgelsen af medarbejderen.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466F70-AC0A-9796-EB27-68E0729941B2}"/>
              </a:ext>
            </a:extLst>
          </p:cNvPr>
          <p:cNvSpPr txBox="1">
            <a:spLocks/>
          </p:cNvSpPr>
          <p:nvPr/>
        </p:nvSpPr>
        <p:spPr>
          <a:xfrm>
            <a:off x="664832" y="216504"/>
            <a:ext cx="83372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a-DK" kern="1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Nedsættelse af arbejdstid</a:t>
            </a:r>
            <a:endParaRPr lang="da-DK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9B94F5E1-E02F-916E-EE98-ACF04BAC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pic>
        <p:nvPicPr>
          <p:cNvPr id="24578" name="Picture 2" descr="Arbejdstid | PLS">
            <a:extLst>
              <a:ext uri="{FF2B5EF4-FFF2-40B4-BE49-F238E27FC236}">
                <a16:creationId xmlns:a16="http://schemas.microsoft.com/office/drawing/2014/main" id="{373896E9-0AAC-623F-EE5A-CFD27E361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030" y="3965362"/>
            <a:ext cx="3103480" cy="23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2034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psmark - Gallery Henrik Schurmann">
            <a:extLst>
              <a:ext uri="{FF2B5EF4-FFF2-40B4-BE49-F238E27FC236}">
                <a16:creationId xmlns:a16="http://schemas.microsoft.com/office/drawing/2014/main" id="{269BC1FD-59D3-C05B-FF76-8A509B05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05678" y="0"/>
            <a:ext cx="15457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5FECCB-C2C3-5B94-08A5-252D75E3D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43078">
            <a:off x="434885" y="5006101"/>
            <a:ext cx="13791953" cy="1313000"/>
          </a:xfrm>
        </p:spPr>
        <p:txBody>
          <a:bodyPr>
            <a:noAutofit/>
          </a:bodyPr>
          <a:lstStyle/>
          <a:p>
            <a:r>
              <a:rPr lang="en-US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FARVEL OG TAK FOR I DAG!</a:t>
            </a:r>
            <a:br>
              <a:rPr lang="en-US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sommerfesten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a-DK" sz="6000" dirty="0"/>
          </a:p>
        </p:txBody>
      </p:sp>
    </p:spTree>
    <p:extLst>
      <p:ext uri="{BB962C8B-B14F-4D97-AF65-F5344CB8AC3E}">
        <p14:creationId xmlns:p14="http://schemas.microsoft.com/office/powerpoint/2010/main" val="169160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6F144-0CA7-C95D-3521-07DB1BBCC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8AB117D-A6C0-CA7A-5ED0-52E6F83BB7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755D3F58-D900-50C7-445F-DD6D43470586}"/>
              </a:ext>
            </a:extLst>
          </p:cNvPr>
          <p:cNvSpPr txBox="1">
            <a:spLocks/>
          </p:cNvSpPr>
          <p:nvPr/>
        </p:nvSpPr>
        <p:spPr>
          <a:xfrm>
            <a:off x="834389" y="146304"/>
            <a:ext cx="7096703" cy="119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Dagsorden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BD91A14C-D05E-4D04-D4F2-88EA620AE4BA}"/>
              </a:ext>
            </a:extLst>
          </p:cNvPr>
          <p:cNvSpPr txBox="1">
            <a:spLocks/>
          </p:cNvSpPr>
          <p:nvPr/>
        </p:nvSpPr>
        <p:spPr>
          <a:xfrm>
            <a:off x="704088" y="1197864"/>
            <a:ext cx="9646919" cy="5038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Kl.09.00 – 09.05 Velkomst og tjek ind</a:t>
            </a:r>
          </a:p>
          <a:p>
            <a:r>
              <a:rPr lang="da-D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Kl.09.05 – 10.00 Status på OK26</a:t>
            </a:r>
          </a:p>
          <a:p>
            <a:r>
              <a:rPr lang="da-DK" dirty="0"/>
              <a:t>Kl. 10.00 – 11:15 Lønforhandling og procedure herom inkl. pause </a:t>
            </a:r>
          </a:p>
          <a:p>
            <a:r>
              <a:rPr lang="da-DK" dirty="0"/>
              <a:t>Kl.11.15 – 11.45 Arbejdspladsklub om lønforhandling</a:t>
            </a:r>
          </a:p>
          <a:p>
            <a:r>
              <a:rPr lang="da-DK" dirty="0"/>
              <a:t>Kl. 11.45 – 12.00 Meddelelser og afslutning på dagen  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CB115B3F-76E6-F21A-8053-11BFBAA4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</p:spTree>
    <p:extLst>
      <p:ext uri="{BB962C8B-B14F-4D97-AF65-F5344CB8AC3E}">
        <p14:creationId xmlns:p14="http://schemas.microsoft.com/office/powerpoint/2010/main" val="178650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7E774-DE79-5234-1DD3-16C6FA63F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91AF53F-9219-9B79-D79F-40F00FDA6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3F2047DC-66F4-A9A0-E821-C270939061EA}"/>
              </a:ext>
            </a:extLst>
          </p:cNvPr>
          <p:cNvSpPr txBox="1">
            <a:spLocks/>
          </p:cNvSpPr>
          <p:nvPr/>
        </p:nvSpPr>
        <p:spPr>
          <a:xfrm>
            <a:off x="834389" y="146304"/>
            <a:ext cx="7096703" cy="119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Stemmeresultater fra OK26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40564F37-0811-AD3C-3A9A-0E4C2783D4BE}"/>
              </a:ext>
            </a:extLst>
          </p:cNvPr>
          <p:cNvSpPr txBox="1">
            <a:spLocks/>
          </p:cNvSpPr>
          <p:nvPr/>
        </p:nvSpPr>
        <p:spPr>
          <a:xfrm>
            <a:off x="704088" y="1197864"/>
            <a:ext cx="9646919" cy="5038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/>
              <a:t>LFS stemmeprocent 63,71 svarende til 6.688 ud af 10.498</a:t>
            </a:r>
          </a:p>
          <a:p>
            <a:pPr lvl="1"/>
            <a:r>
              <a:rPr lang="da-DK" b="1" dirty="0"/>
              <a:t>60,41 % stemte nej</a:t>
            </a:r>
          </a:p>
          <a:p>
            <a:pPr lvl="1"/>
            <a:r>
              <a:rPr lang="da-DK" b="1" dirty="0"/>
              <a:t>39,59 % stemte ja   </a:t>
            </a:r>
          </a:p>
          <a:p>
            <a:r>
              <a:rPr lang="da-DK" b="1" dirty="0"/>
              <a:t>FOA stemmeprocent 67,32 svarende til 90.283 ud af 134.109</a:t>
            </a:r>
          </a:p>
          <a:p>
            <a:pPr lvl="1"/>
            <a:r>
              <a:rPr lang="da-DK" b="1" dirty="0"/>
              <a:t>85,77 stemte Ja </a:t>
            </a:r>
          </a:p>
          <a:p>
            <a:pPr lvl="1"/>
            <a:r>
              <a:rPr lang="da-DK" b="1" dirty="0"/>
              <a:t>14,23 stemte nej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8C2D2EB0-EBC7-B9A8-8D51-0324ABE2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6C321E-5F50-C343-1A84-164D7CADA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1" y="5111847"/>
            <a:ext cx="2411235" cy="15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8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7417E437-2BE8-A72C-7245-5C2E35E664A9}"/>
              </a:ext>
            </a:extLst>
          </p:cNvPr>
          <p:cNvCxnSpPr/>
          <p:nvPr/>
        </p:nvCxnSpPr>
        <p:spPr>
          <a:xfrm>
            <a:off x="740663" y="4507992"/>
            <a:ext cx="104607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97BD1109-3763-CED6-AE4A-4709B3477075}"/>
              </a:ext>
            </a:extLst>
          </p:cNvPr>
          <p:cNvSpPr txBox="1"/>
          <p:nvPr/>
        </p:nvSpPr>
        <p:spPr>
          <a:xfrm>
            <a:off x="544184" y="561000"/>
            <a:ext cx="4512582" cy="369332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da-DK" dirty="0"/>
              <a:t>Løn/pensionsudmøntning OK26 Pædagoger</a:t>
            </a:r>
            <a:endParaRPr lang="da-DK" sz="24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F40BEDA-190B-07C0-CC28-EBA457E096BD}"/>
              </a:ext>
            </a:extLst>
          </p:cNvPr>
          <p:cNvSpPr txBox="1"/>
          <p:nvPr/>
        </p:nvSpPr>
        <p:spPr>
          <a:xfrm>
            <a:off x="329959" y="4500248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2026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32CBC48F-291F-3232-37DE-E0E1CF2C621B}"/>
              </a:ext>
            </a:extLst>
          </p:cNvPr>
          <p:cNvSpPr txBox="1"/>
          <p:nvPr/>
        </p:nvSpPr>
        <p:spPr>
          <a:xfrm>
            <a:off x="10647743" y="4505876"/>
            <a:ext cx="878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2029</a:t>
            </a:r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CEC031FD-5CEB-10CE-29CE-83AD6A4E2B77}"/>
              </a:ext>
            </a:extLst>
          </p:cNvPr>
          <p:cNvSpPr/>
          <p:nvPr/>
        </p:nvSpPr>
        <p:spPr>
          <a:xfrm>
            <a:off x="744286" y="1878695"/>
            <a:ext cx="45719" cy="2629298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highlight>
                <a:srgbClr val="FF0000"/>
              </a:highlight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793FACEE-30F7-592A-7953-2E286AA81DCE}"/>
              </a:ext>
            </a:extLst>
          </p:cNvPr>
          <p:cNvSpPr txBox="1"/>
          <p:nvPr/>
        </p:nvSpPr>
        <p:spPr>
          <a:xfrm>
            <a:off x="93761" y="1607026"/>
            <a:ext cx="1903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2,4% generelle lønstigninger</a:t>
            </a:r>
          </a:p>
        </p:txBody>
      </p:sp>
      <p:sp>
        <p:nvSpPr>
          <p:cNvPr id="24" name="Cylinder 23">
            <a:extLst>
              <a:ext uri="{FF2B5EF4-FFF2-40B4-BE49-F238E27FC236}">
                <a16:creationId xmlns:a16="http://schemas.microsoft.com/office/drawing/2014/main" id="{A2742717-3BEB-B0DA-A0AC-3C6A951F9EE5}"/>
              </a:ext>
            </a:extLst>
          </p:cNvPr>
          <p:cNvSpPr/>
          <p:nvPr/>
        </p:nvSpPr>
        <p:spPr>
          <a:xfrm flipH="1">
            <a:off x="2620888" y="3333992"/>
            <a:ext cx="45719" cy="1171884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C26319C1-53EF-1C05-7CF4-9B2D628A64B8}"/>
              </a:ext>
            </a:extLst>
          </p:cNvPr>
          <p:cNvSpPr txBox="1"/>
          <p:nvPr/>
        </p:nvSpPr>
        <p:spPr>
          <a:xfrm>
            <a:off x="2102952" y="451783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2026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1F2B3DB7-49F1-C5A0-BF39-86A98D2389CB}"/>
              </a:ext>
            </a:extLst>
          </p:cNvPr>
          <p:cNvSpPr txBox="1"/>
          <p:nvPr/>
        </p:nvSpPr>
        <p:spPr>
          <a:xfrm>
            <a:off x="1656938" y="3062538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F31C142E-1927-8E2E-3617-336F069C6A51}"/>
              </a:ext>
            </a:extLst>
          </p:cNvPr>
          <p:cNvSpPr txBox="1"/>
          <p:nvPr/>
        </p:nvSpPr>
        <p:spPr>
          <a:xfrm>
            <a:off x="4063497" y="4505876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2027</a:t>
            </a:r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3C47CCFC-336A-BBC4-913E-580007957865}"/>
              </a:ext>
            </a:extLst>
          </p:cNvPr>
          <p:cNvSpPr/>
          <p:nvPr/>
        </p:nvSpPr>
        <p:spPr>
          <a:xfrm>
            <a:off x="4442488" y="4102996"/>
            <a:ext cx="45719" cy="384877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515CF9D8-D075-A254-B7FE-9B844A01397E}"/>
              </a:ext>
            </a:extLst>
          </p:cNvPr>
          <p:cNvSpPr txBox="1"/>
          <p:nvPr/>
        </p:nvSpPr>
        <p:spPr>
          <a:xfrm>
            <a:off x="3486555" y="3654813"/>
            <a:ext cx="1957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Forhøjelse af grundlønstillæg</a:t>
            </a:r>
          </a:p>
          <a:p>
            <a:r>
              <a:rPr lang="da-DK" sz="1100" dirty="0"/>
              <a:t>Forhøjelse af pension</a:t>
            </a:r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D63E24F3-A439-C805-DCD8-DA66025E8497}"/>
              </a:ext>
            </a:extLst>
          </p:cNvPr>
          <p:cNvSpPr/>
          <p:nvPr/>
        </p:nvSpPr>
        <p:spPr>
          <a:xfrm>
            <a:off x="6155078" y="3354716"/>
            <a:ext cx="45719" cy="1133157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85CAE85E-BC9C-5270-AF77-B7203766BFFB}"/>
              </a:ext>
            </a:extLst>
          </p:cNvPr>
          <p:cNvSpPr txBox="1"/>
          <p:nvPr/>
        </p:nvSpPr>
        <p:spPr>
          <a:xfrm>
            <a:off x="5648787" y="451783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2027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D7982F39-6580-9D27-18D9-56DE7A5D0A83}"/>
              </a:ext>
            </a:extLst>
          </p:cNvPr>
          <p:cNvSpPr txBox="1"/>
          <p:nvPr/>
        </p:nvSpPr>
        <p:spPr>
          <a:xfrm>
            <a:off x="7417050" y="4505876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2028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B8DA241F-E0E0-D0E4-03F1-A5E5B49B6121}"/>
              </a:ext>
            </a:extLst>
          </p:cNvPr>
          <p:cNvSpPr txBox="1"/>
          <p:nvPr/>
        </p:nvSpPr>
        <p:spPr>
          <a:xfrm>
            <a:off x="8997761" y="450587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2028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FDA2D12B-3474-18D4-9519-00449367C4A2}"/>
              </a:ext>
            </a:extLst>
          </p:cNvPr>
          <p:cNvSpPr txBox="1"/>
          <p:nvPr/>
        </p:nvSpPr>
        <p:spPr>
          <a:xfrm>
            <a:off x="5191128" y="3072382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B3F828B2-6B9F-2AD6-DEA2-95363540B23C}"/>
              </a:ext>
            </a:extLst>
          </p:cNvPr>
          <p:cNvSpPr txBox="1"/>
          <p:nvPr/>
        </p:nvSpPr>
        <p:spPr>
          <a:xfrm>
            <a:off x="6868351" y="2349655"/>
            <a:ext cx="1903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1,6% generelle lønstigninger</a:t>
            </a:r>
          </a:p>
        </p:txBody>
      </p:sp>
      <p:sp>
        <p:nvSpPr>
          <p:cNvPr id="49" name="Cylinder 48">
            <a:extLst>
              <a:ext uri="{FF2B5EF4-FFF2-40B4-BE49-F238E27FC236}">
                <a16:creationId xmlns:a16="http://schemas.microsoft.com/office/drawing/2014/main" id="{AD410F76-90AB-61B8-226E-18A92EBCF9F0}"/>
              </a:ext>
            </a:extLst>
          </p:cNvPr>
          <p:cNvSpPr/>
          <p:nvPr/>
        </p:nvSpPr>
        <p:spPr>
          <a:xfrm>
            <a:off x="7797035" y="2615183"/>
            <a:ext cx="45719" cy="1902653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7380CA91-A368-C2F5-A590-E5B414FEC474}"/>
              </a:ext>
            </a:extLst>
          </p:cNvPr>
          <p:cNvSpPr txBox="1"/>
          <p:nvPr/>
        </p:nvSpPr>
        <p:spPr>
          <a:xfrm>
            <a:off x="8535117" y="3072076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51" name="Cylinder 50">
            <a:extLst>
              <a:ext uri="{FF2B5EF4-FFF2-40B4-BE49-F238E27FC236}">
                <a16:creationId xmlns:a16="http://schemas.microsoft.com/office/drawing/2014/main" id="{918E22E1-64CA-5BB3-590C-477D948BE2C8}"/>
              </a:ext>
            </a:extLst>
          </p:cNvPr>
          <p:cNvSpPr/>
          <p:nvPr/>
        </p:nvSpPr>
        <p:spPr>
          <a:xfrm>
            <a:off x="9499067" y="3370963"/>
            <a:ext cx="45719" cy="1133157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2" name="Cylinder 51">
            <a:extLst>
              <a:ext uri="{FF2B5EF4-FFF2-40B4-BE49-F238E27FC236}">
                <a16:creationId xmlns:a16="http://schemas.microsoft.com/office/drawing/2014/main" id="{338AA469-DC13-5902-1102-B55B1C510929}"/>
              </a:ext>
            </a:extLst>
          </p:cNvPr>
          <p:cNvSpPr/>
          <p:nvPr/>
        </p:nvSpPr>
        <p:spPr>
          <a:xfrm>
            <a:off x="11041408" y="4113055"/>
            <a:ext cx="45719" cy="384877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83A593C4-831F-6E2A-FDA7-0840484B0C91}"/>
              </a:ext>
            </a:extLst>
          </p:cNvPr>
          <p:cNvSpPr txBox="1"/>
          <p:nvPr/>
        </p:nvSpPr>
        <p:spPr>
          <a:xfrm>
            <a:off x="10077458" y="3827017"/>
            <a:ext cx="1978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0,16% generelle lønstigninger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BB853FBC-E5AA-50F6-0360-A24FF33A7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Pladsholder til sidefod 1">
            <a:extLst>
              <a:ext uri="{FF2B5EF4-FFF2-40B4-BE49-F238E27FC236}">
                <a16:creationId xmlns:a16="http://schemas.microsoft.com/office/drawing/2014/main" id="{166D22DE-3F58-AB61-642B-1AC48EDA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1C01B7-DB45-E533-C689-E582050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1" y="5111847"/>
            <a:ext cx="2411235" cy="15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4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AC204-8565-F10A-27C9-AD85BFBE5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B70CCFF0-2FE0-1EDD-3D94-52FD4050615B}"/>
              </a:ext>
            </a:extLst>
          </p:cNvPr>
          <p:cNvCxnSpPr/>
          <p:nvPr/>
        </p:nvCxnSpPr>
        <p:spPr>
          <a:xfrm>
            <a:off x="740663" y="4507992"/>
            <a:ext cx="104607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2B2C684C-74B6-725C-D8F3-293865CE08B4}"/>
              </a:ext>
            </a:extLst>
          </p:cNvPr>
          <p:cNvSpPr txBox="1"/>
          <p:nvPr/>
        </p:nvSpPr>
        <p:spPr>
          <a:xfrm>
            <a:off x="544184" y="561000"/>
            <a:ext cx="5866029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Løn/pensionsudmøntning OK26 Pædagogiske assistenter</a:t>
            </a:r>
            <a:endParaRPr lang="da-DK" sz="24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0084806-811A-035E-FC7B-6D298CD08ABC}"/>
              </a:ext>
            </a:extLst>
          </p:cNvPr>
          <p:cNvSpPr txBox="1"/>
          <p:nvPr/>
        </p:nvSpPr>
        <p:spPr>
          <a:xfrm>
            <a:off x="329959" y="4500248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2026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B35711B-3640-E5FD-050D-0E0F982DB245}"/>
              </a:ext>
            </a:extLst>
          </p:cNvPr>
          <p:cNvSpPr txBox="1"/>
          <p:nvPr/>
        </p:nvSpPr>
        <p:spPr>
          <a:xfrm>
            <a:off x="10647743" y="4505876"/>
            <a:ext cx="878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2029</a:t>
            </a:r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C6553971-6992-767E-F974-38547C0E4A4F}"/>
              </a:ext>
            </a:extLst>
          </p:cNvPr>
          <p:cNvSpPr/>
          <p:nvPr/>
        </p:nvSpPr>
        <p:spPr>
          <a:xfrm>
            <a:off x="744286" y="1878695"/>
            <a:ext cx="45719" cy="2629298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5F362EAB-AFF1-15EE-F18E-121156DC7DA8}"/>
              </a:ext>
            </a:extLst>
          </p:cNvPr>
          <p:cNvSpPr txBox="1"/>
          <p:nvPr/>
        </p:nvSpPr>
        <p:spPr>
          <a:xfrm>
            <a:off x="93761" y="1607026"/>
            <a:ext cx="1903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2,4% generelle lønstigninger</a:t>
            </a:r>
          </a:p>
        </p:txBody>
      </p:sp>
      <p:sp>
        <p:nvSpPr>
          <p:cNvPr id="24" name="Cylinder 23">
            <a:extLst>
              <a:ext uri="{FF2B5EF4-FFF2-40B4-BE49-F238E27FC236}">
                <a16:creationId xmlns:a16="http://schemas.microsoft.com/office/drawing/2014/main" id="{6D0B2077-C5A8-81A1-18A2-01C0669334DD}"/>
              </a:ext>
            </a:extLst>
          </p:cNvPr>
          <p:cNvSpPr/>
          <p:nvPr/>
        </p:nvSpPr>
        <p:spPr>
          <a:xfrm flipH="1">
            <a:off x="2620888" y="3333992"/>
            <a:ext cx="45719" cy="1171884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4481C189-C45F-6AFD-3EE1-991E2C3E7434}"/>
              </a:ext>
            </a:extLst>
          </p:cNvPr>
          <p:cNvSpPr txBox="1"/>
          <p:nvPr/>
        </p:nvSpPr>
        <p:spPr>
          <a:xfrm>
            <a:off x="2102952" y="451783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2026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8E965ABB-9A9A-4F73-5F0B-A3CF878D3106}"/>
              </a:ext>
            </a:extLst>
          </p:cNvPr>
          <p:cNvSpPr txBox="1"/>
          <p:nvPr/>
        </p:nvSpPr>
        <p:spPr>
          <a:xfrm>
            <a:off x="1656938" y="3062538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21381F24-FDCA-A482-6515-CD07249968CD}"/>
              </a:ext>
            </a:extLst>
          </p:cNvPr>
          <p:cNvSpPr txBox="1"/>
          <p:nvPr/>
        </p:nvSpPr>
        <p:spPr>
          <a:xfrm>
            <a:off x="4063497" y="4505876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2027</a:t>
            </a:r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8357994F-BB5E-5A69-1D62-BDFC8C708DB7}"/>
              </a:ext>
            </a:extLst>
          </p:cNvPr>
          <p:cNvSpPr/>
          <p:nvPr/>
        </p:nvSpPr>
        <p:spPr>
          <a:xfrm>
            <a:off x="4442488" y="4102996"/>
            <a:ext cx="45719" cy="38487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E93AB367-CC2C-9C8F-782F-459D81A6F187}"/>
              </a:ext>
            </a:extLst>
          </p:cNvPr>
          <p:cNvSpPr txBox="1"/>
          <p:nvPr/>
        </p:nvSpPr>
        <p:spPr>
          <a:xfrm>
            <a:off x="3486553" y="3649863"/>
            <a:ext cx="1957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Forhøjelse af grundlønstillæg</a:t>
            </a:r>
          </a:p>
          <a:p>
            <a:r>
              <a:rPr lang="da-DK" sz="1100" dirty="0"/>
              <a:t>Forhøjelse af pension</a:t>
            </a:r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E1E79259-82C8-14D6-F9C3-89ACFC30F629}"/>
              </a:ext>
            </a:extLst>
          </p:cNvPr>
          <p:cNvSpPr/>
          <p:nvPr/>
        </p:nvSpPr>
        <p:spPr>
          <a:xfrm>
            <a:off x="6155078" y="3354716"/>
            <a:ext cx="45719" cy="113315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A3C82AE3-E111-EDB7-5063-B88109493EAE}"/>
              </a:ext>
            </a:extLst>
          </p:cNvPr>
          <p:cNvSpPr txBox="1"/>
          <p:nvPr/>
        </p:nvSpPr>
        <p:spPr>
          <a:xfrm>
            <a:off x="5648787" y="451783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2027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08BD0F48-BC41-5F18-1E82-DDB9127C30CC}"/>
              </a:ext>
            </a:extLst>
          </p:cNvPr>
          <p:cNvSpPr txBox="1"/>
          <p:nvPr/>
        </p:nvSpPr>
        <p:spPr>
          <a:xfrm>
            <a:off x="7417050" y="4505876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2028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756EF56D-38E7-61CA-AE1B-6EA6CC9B8B5F}"/>
              </a:ext>
            </a:extLst>
          </p:cNvPr>
          <p:cNvSpPr txBox="1"/>
          <p:nvPr/>
        </p:nvSpPr>
        <p:spPr>
          <a:xfrm>
            <a:off x="8997761" y="450587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2028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1630CD05-3B85-0AB5-06C1-986040468F12}"/>
              </a:ext>
            </a:extLst>
          </p:cNvPr>
          <p:cNvSpPr txBox="1"/>
          <p:nvPr/>
        </p:nvSpPr>
        <p:spPr>
          <a:xfrm>
            <a:off x="5191128" y="3072382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763DCFCB-6391-C7F4-38FC-7E2B1B822DB0}"/>
              </a:ext>
            </a:extLst>
          </p:cNvPr>
          <p:cNvSpPr txBox="1"/>
          <p:nvPr/>
        </p:nvSpPr>
        <p:spPr>
          <a:xfrm>
            <a:off x="6868351" y="2349655"/>
            <a:ext cx="1903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1,6% generelle lønstigninger</a:t>
            </a:r>
          </a:p>
        </p:txBody>
      </p:sp>
      <p:sp>
        <p:nvSpPr>
          <p:cNvPr id="49" name="Cylinder 48">
            <a:extLst>
              <a:ext uri="{FF2B5EF4-FFF2-40B4-BE49-F238E27FC236}">
                <a16:creationId xmlns:a16="http://schemas.microsoft.com/office/drawing/2014/main" id="{FB8A4460-2E75-F604-0004-AFE29FC2459C}"/>
              </a:ext>
            </a:extLst>
          </p:cNvPr>
          <p:cNvSpPr/>
          <p:nvPr/>
        </p:nvSpPr>
        <p:spPr>
          <a:xfrm>
            <a:off x="7797035" y="2615183"/>
            <a:ext cx="45719" cy="1902653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14EF5F76-4DF8-37D5-8F32-9210562AB879}"/>
              </a:ext>
            </a:extLst>
          </p:cNvPr>
          <p:cNvSpPr txBox="1"/>
          <p:nvPr/>
        </p:nvSpPr>
        <p:spPr>
          <a:xfrm>
            <a:off x="8535117" y="3072076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51" name="Cylinder 50">
            <a:extLst>
              <a:ext uri="{FF2B5EF4-FFF2-40B4-BE49-F238E27FC236}">
                <a16:creationId xmlns:a16="http://schemas.microsoft.com/office/drawing/2014/main" id="{C8E40EB8-0AD0-EA95-F3C6-0011888B9689}"/>
              </a:ext>
            </a:extLst>
          </p:cNvPr>
          <p:cNvSpPr/>
          <p:nvPr/>
        </p:nvSpPr>
        <p:spPr>
          <a:xfrm>
            <a:off x="9499067" y="3370963"/>
            <a:ext cx="45719" cy="113315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2" name="Cylinder 51">
            <a:extLst>
              <a:ext uri="{FF2B5EF4-FFF2-40B4-BE49-F238E27FC236}">
                <a16:creationId xmlns:a16="http://schemas.microsoft.com/office/drawing/2014/main" id="{BD3F8FBF-5090-6F45-7520-85EAAED5712B}"/>
              </a:ext>
            </a:extLst>
          </p:cNvPr>
          <p:cNvSpPr/>
          <p:nvPr/>
        </p:nvSpPr>
        <p:spPr>
          <a:xfrm>
            <a:off x="11041408" y="4113055"/>
            <a:ext cx="45719" cy="38487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3E1C46B1-BA72-0D36-B434-D9E909F2FA71}"/>
              </a:ext>
            </a:extLst>
          </p:cNvPr>
          <p:cNvSpPr txBox="1"/>
          <p:nvPr/>
        </p:nvSpPr>
        <p:spPr>
          <a:xfrm>
            <a:off x="10077458" y="3827017"/>
            <a:ext cx="1978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0,16% generelle lønstigninger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557D748A-75CF-6061-9C4D-389556CDF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Pladsholder til sidefod 1">
            <a:extLst>
              <a:ext uri="{FF2B5EF4-FFF2-40B4-BE49-F238E27FC236}">
                <a16:creationId xmlns:a16="http://schemas.microsoft.com/office/drawing/2014/main" id="{A04117B1-A419-9D5C-B079-828B62B2E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AA6984-1AED-548B-7FC2-8A7BEC00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1" y="5111847"/>
            <a:ext cx="2411235" cy="15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20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27E7D-D63F-CE41-1E0B-CA22D8C74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5D850E8E-2616-A41F-8964-FD129DFE5226}"/>
              </a:ext>
            </a:extLst>
          </p:cNvPr>
          <p:cNvCxnSpPr/>
          <p:nvPr/>
        </p:nvCxnSpPr>
        <p:spPr>
          <a:xfrm>
            <a:off x="740663" y="4507992"/>
            <a:ext cx="104607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A2872ABD-3199-E3F3-463E-D36C9C1748BF}"/>
              </a:ext>
            </a:extLst>
          </p:cNvPr>
          <p:cNvSpPr txBox="1"/>
          <p:nvPr/>
        </p:nvSpPr>
        <p:spPr>
          <a:xfrm>
            <a:off x="544184" y="561000"/>
            <a:ext cx="5647636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Løn/pensionsudmøntning OK26 Pædagogmedhjælpere</a:t>
            </a:r>
            <a:endParaRPr lang="da-DK" sz="24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E20D3946-EB95-F591-22ED-A4A05FD9DACB}"/>
              </a:ext>
            </a:extLst>
          </p:cNvPr>
          <p:cNvSpPr txBox="1"/>
          <p:nvPr/>
        </p:nvSpPr>
        <p:spPr>
          <a:xfrm>
            <a:off x="329959" y="4500248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2026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3ED4463D-BB14-3E86-8F1A-3E08DF4E02D0}"/>
              </a:ext>
            </a:extLst>
          </p:cNvPr>
          <p:cNvSpPr txBox="1"/>
          <p:nvPr/>
        </p:nvSpPr>
        <p:spPr>
          <a:xfrm>
            <a:off x="10647743" y="4505876"/>
            <a:ext cx="878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2029</a:t>
            </a:r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FAC7B304-59FB-6623-3C1D-5D800F68B0AE}"/>
              </a:ext>
            </a:extLst>
          </p:cNvPr>
          <p:cNvSpPr/>
          <p:nvPr/>
        </p:nvSpPr>
        <p:spPr>
          <a:xfrm>
            <a:off x="744286" y="1878695"/>
            <a:ext cx="45719" cy="2629298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5D552C15-9F22-838A-FEBE-01C8ACA82138}"/>
              </a:ext>
            </a:extLst>
          </p:cNvPr>
          <p:cNvSpPr txBox="1"/>
          <p:nvPr/>
        </p:nvSpPr>
        <p:spPr>
          <a:xfrm>
            <a:off x="93761" y="1607026"/>
            <a:ext cx="1903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2,4% generelle lønstigninger</a:t>
            </a:r>
          </a:p>
        </p:txBody>
      </p:sp>
      <p:sp>
        <p:nvSpPr>
          <p:cNvPr id="24" name="Cylinder 23">
            <a:extLst>
              <a:ext uri="{FF2B5EF4-FFF2-40B4-BE49-F238E27FC236}">
                <a16:creationId xmlns:a16="http://schemas.microsoft.com/office/drawing/2014/main" id="{4F91970B-C384-B573-55DC-D4089A947115}"/>
              </a:ext>
            </a:extLst>
          </p:cNvPr>
          <p:cNvSpPr/>
          <p:nvPr/>
        </p:nvSpPr>
        <p:spPr>
          <a:xfrm flipH="1">
            <a:off x="2620888" y="3333992"/>
            <a:ext cx="45719" cy="1171884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BEC34432-C3C0-4F65-68E2-4412F11FC936}"/>
              </a:ext>
            </a:extLst>
          </p:cNvPr>
          <p:cNvSpPr txBox="1"/>
          <p:nvPr/>
        </p:nvSpPr>
        <p:spPr>
          <a:xfrm>
            <a:off x="2102952" y="451783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2026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598642E0-4895-9CCE-2567-C5E5CDFADFFA}"/>
              </a:ext>
            </a:extLst>
          </p:cNvPr>
          <p:cNvSpPr txBox="1"/>
          <p:nvPr/>
        </p:nvSpPr>
        <p:spPr>
          <a:xfrm>
            <a:off x="1656938" y="3062538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26349681-8135-07E8-AB9A-7D828FEA8CA8}"/>
              </a:ext>
            </a:extLst>
          </p:cNvPr>
          <p:cNvSpPr txBox="1"/>
          <p:nvPr/>
        </p:nvSpPr>
        <p:spPr>
          <a:xfrm>
            <a:off x="4063497" y="4505876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2027</a:t>
            </a:r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B90139A6-99EA-5296-8DE1-29E888D5B246}"/>
              </a:ext>
            </a:extLst>
          </p:cNvPr>
          <p:cNvSpPr/>
          <p:nvPr/>
        </p:nvSpPr>
        <p:spPr>
          <a:xfrm>
            <a:off x="4442488" y="4102996"/>
            <a:ext cx="45719" cy="384877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5635AAAA-751A-4BFB-F9C6-DD422393D1FC}"/>
              </a:ext>
            </a:extLst>
          </p:cNvPr>
          <p:cNvSpPr txBox="1"/>
          <p:nvPr/>
        </p:nvSpPr>
        <p:spPr>
          <a:xfrm>
            <a:off x="3486940" y="3501774"/>
            <a:ext cx="19575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Forhøjelse af grundlønstillæg</a:t>
            </a:r>
          </a:p>
          <a:p>
            <a:r>
              <a:rPr lang="da-DK" sz="1100" dirty="0"/>
              <a:t>Forhøjelse af pension</a:t>
            </a:r>
          </a:p>
          <a:p>
            <a:r>
              <a:rPr lang="da-DK" sz="1100" dirty="0"/>
              <a:t>Forhøjelse af trin 13-16</a:t>
            </a:r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817A8DC7-9F53-BE9B-CFAF-9022A199BC4F}"/>
              </a:ext>
            </a:extLst>
          </p:cNvPr>
          <p:cNvSpPr/>
          <p:nvPr/>
        </p:nvSpPr>
        <p:spPr>
          <a:xfrm>
            <a:off x="6155078" y="3354716"/>
            <a:ext cx="45719" cy="1133157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5A4215F0-67D2-EEE0-31CC-EAE9F63FFF72}"/>
              </a:ext>
            </a:extLst>
          </p:cNvPr>
          <p:cNvSpPr txBox="1"/>
          <p:nvPr/>
        </p:nvSpPr>
        <p:spPr>
          <a:xfrm>
            <a:off x="5648787" y="451783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2027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E50BEAF9-606F-2924-1AAD-2C7280D37123}"/>
              </a:ext>
            </a:extLst>
          </p:cNvPr>
          <p:cNvSpPr txBox="1"/>
          <p:nvPr/>
        </p:nvSpPr>
        <p:spPr>
          <a:xfrm>
            <a:off x="7417050" y="4505876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1.april 2028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97D792E8-17C2-A919-48BA-133ECEA39A65}"/>
              </a:ext>
            </a:extLst>
          </p:cNvPr>
          <p:cNvSpPr txBox="1"/>
          <p:nvPr/>
        </p:nvSpPr>
        <p:spPr>
          <a:xfrm>
            <a:off x="8997761" y="4505876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1.oktober 2028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FCFD0ACC-AFA6-286F-5580-20B5108BC5A0}"/>
              </a:ext>
            </a:extLst>
          </p:cNvPr>
          <p:cNvSpPr txBox="1"/>
          <p:nvPr/>
        </p:nvSpPr>
        <p:spPr>
          <a:xfrm>
            <a:off x="5191128" y="3072382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4881EE20-0607-0097-F6C7-4DD94BDF14F1}"/>
              </a:ext>
            </a:extLst>
          </p:cNvPr>
          <p:cNvSpPr txBox="1"/>
          <p:nvPr/>
        </p:nvSpPr>
        <p:spPr>
          <a:xfrm>
            <a:off x="6868351" y="2349655"/>
            <a:ext cx="1903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1,6% generelle lønstigninger</a:t>
            </a:r>
          </a:p>
        </p:txBody>
      </p:sp>
      <p:sp>
        <p:nvSpPr>
          <p:cNvPr id="49" name="Cylinder 48">
            <a:extLst>
              <a:ext uri="{FF2B5EF4-FFF2-40B4-BE49-F238E27FC236}">
                <a16:creationId xmlns:a16="http://schemas.microsoft.com/office/drawing/2014/main" id="{0DA2A284-2180-78C6-43AA-F32929B12B69}"/>
              </a:ext>
            </a:extLst>
          </p:cNvPr>
          <p:cNvSpPr/>
          <p:nvPr/>
        </p:nvSpPr>
        <p:spPr>
          <a:xfrm>
            <a:off x="7797035" y="2615183"/>
            <a:ext cx="45719" cy="1902653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4F635D8D-FCFB-0C4B-DE05-23597A347DCE}"/>
              </a:ext>
            </a:extLst>
          </p:cNvPr>
          <p:cNvSpPr txBox="1"/>
          <p:nvPr/>
        </p:nvSpPr>
        <p:spPr>
          <a:xfrm>
            <a:off x="8535117" y="3072076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0,7% generelle lønstigninger</a:t>
            </a:r>
          </a:p>
        </p:txBody>
      </p:sp>
      <p:sp>
        <p:nvSpPr>
          <p:cNvPr id="51" name="Cylinder 50">
            <a:extLst>
              <a:ext uri="{FF2B5EF4-FFF2-40B4-BE49-F238E27FC236}">
                <a16:creationId xmlns:a16="http://schemas.microsoft.com/office/drawing/2014/main" id="{9AA8D9AA-033C-DCE1-019A-34D92B188842}"/>
              </a:ext>
            </a:extLst>
          </p:cNvPr>
          <p:cNvSpPr/>
          <p:nvPr/>
        </p:nvSpPr>
        <p:spPr>
          <a:xfrm>
            <a:off x="9499067" y="3370963"/>
            <a:ext cx="45719" cy="1133157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2" name="Cylinder 51">
            <a:extLst>
              <a:ext uri="{FF2B5EF4-FFF2-40B4-BE49-F238E27FC236}">
                <a16:creationId xmlns:a16="http://schemas.microsoft.com/office/drawing/2014/main" id="{56C025F5-1CF5-6866-2857-5698A3F31EE7}"/>
              </a:ext>
            </a:extLst>
          </p:cNvPr>
          <p:cNvSpPr/>
          <p:nvPr/>
        </p:nvSpPr>
        <p:spPr>
          <a:xfrm>
            <a:off x="11041408" y="4113055"/>
            <a:ext cx="45719" cy="384877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3172D070-0D15-4219-1B98-E51EDC07DC2B}"/>
              </a:ext>
            </a:extLst>
          </p:cNvPr>
          <p:cNvSpPr txBox="1"/>
          <p:nvPr/>
        </p:nvSpPr>
        <p:spPr>
          <a:xfrm>
            <a:off x="10077458" y="3827017"/>
            <a:ext cx="1978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0,16% generelle lønstigninger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5765C4A4-8086-6734-B1BD-846D36D153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Pladsholder til sidefod 1">
            <a:extLst>
              <a:ext uri="{FF2B5EF4-FFF2-40B4-BE49-F238E27FC236}">
                <a16:creationId xmlns:a16="http://schemas.microsoft.com/office/drawing/2014/main" id="{20741084-CDE9-DD6D-2546-CB4FFA70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F756CC7-2059-9655-680E-C03A6033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1" y="5111847"/>
            <a:ext cx="2411235" cy="15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27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2898</Words>
  <Application>Microsoft Office PowerPoint</Application>
  <PresentationFormat>Widescreen</PresentationFormat>
  <Paragraphs>503</Paragraphs>
  <Slides>48</Slides>
  <Notes>24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48</vt:i4>
      </vt:variant>
    </vt:vector>
  </HeadingPairs>
  <TitlesOfParts>
    <vt:vector size="55" baseType="lpstr">
      <vt:lpstr>Aptos</vt:lpstr>
      <vt:lpstr>Aptos Display</vt:lpstr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Fællestillidsrepræsentanter almen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NYE AFTALER OM LOKALLØN </vt:lpstr>
      <vt:lpstr>PowerPoint-præsentation</vt:lpstr>
      <vt:lpstr>PowerPoint-præsentation</vt:lpstr>
      <vt:lpstr>PowerPoint-præsentation</vt:lpstr>
      <vt:lpstr>Lønforhandling ved nyansættelse </vt:lpstr>
      <vt:lpstr>Casearbejde: Lønforhandling ved nyansættelse </vt:lpstr>
      <vt:lpstr>Opfølgning på Casearbejde</vt:lpstr>
      <vt:lpstr>Opfølgning på Casearbejde</vt:lpstr>
      <vt:lpstr>Opfølgning på Casearbejde</vt:lpstr>
      <vt:lpstr>Opfølgning på Casearbejde</vt:lpstr>
      <vt:lpstr>PowerPoint-præsentation</vt:lpstr>
      <vt:lpstr>Proces for årlig lønforhandling</vt:lpstr>
      <vt:lpstr>Forberedelse af forhandlingen</vt:lpstr>
      <vt:lpstr>Forberedelse af forhandlingen</vt:lpstr>
      <vt:lpstr>Relevante overvejelser for TR/TR-kollegiet</vt:lpstr>
      <vt:lpstr>Selve forhandlingen</vt:lpstr>
      <vt:lpstr>Efter forhandlingen  </vt:lpstr>
      <vt:lpstr>Anmodning om lønoplysninger i forbindelse med de lokale lønforhandlinger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Særlig feriegodtgørelse og feriegodtgørelse </vt:lpstr>
      <vt:lpstr>PowerPoint-præsentation</vt:lpstr>
      <vt:lpstr>PowerPoint-præsentation</vt:lpstr>
      <vt:lpstr>PowerPoint-præsentation</vt:lpstr>
      <vt:lpstr>FARVEL OG TAK FOR I DAG! Vi ses til sommerfesten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Porse</dc:creator>
  <cp:lastModifiedBy>Michala Toftager Bovien</cp:lastModifiedBy>
  <cp:revision>27</cp:revision>
  <dcterms:created xsi:type="dcterms:W3CDTF">2026-04-24T12:11:04Z</dcterms:created>
  <dcterms:modified xsi:type="dcterms:W3CDTF">2026-05-05T10:57:33Z</dcterms:modified>
</cp:coreProperties>
</file>